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256" r:id="rId2"/>
    <p:sldId id="257" r:id="rId3"/>
    <p:sldId id="269" r:id="rId4"/>
    <p:sldId id="289" r:id="rId5"/>
    <p:sldId id="288" r:id="rId6"/>
    <p:sldId id="287" r:id="rId7"/>
    <p:sldId id="290" r:id="rId8"/>
    <p:sldId id="259" r:id="rId9"/>
    <p:sldId id="260" r:id="rId10"/>
    <p:sldId id="261" r:id="rId11"/>
    <p:sldId id="262" r:id="rId12"/>
    <p:sldId id="294" r:id="rId13"/>
    <p:sldId id="297" r:id="rId14"/>
    <p:sldId id="296" r:id="rId15"/>
    <p:sldId id="295" r:id="rId16"/>
    <p:sldId id="293" r:id="rId17"/>
    <p:sldId id="292" r:id="rId18"/>
    <p:sldId id="291" r:id="rId19"/>
    <p:sldId id="275" r:id="rId20"/>
    <p:sldId id="258" r:id="rId21"/>
    <p:sldId id="298" r:id="rId22"/>
    <p:sldId id="278" r:id="rId23"/>
    <p:sldId id="299" r:id="rId24"/>
    <p:sldId id="280" r:id="rId25"/>
    <p:sldId id="300"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red White" initials="JW" lastIdx="4" clrIdx="0">
    <p:extLst>
      <p:ext uri="{19B8F6BF-5375-455C-9EA6-DF929625EA0E}">
        <p15:presenceInfo xmlns:p15="http://schemas.microsoft.com/office/powerpoint/2012/main" userId="S::jwhite@principledtechnologies.com::19379139-236f-4316-aee6-23530430e0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97"/>
    <p:restoredTop sz="89217" autoAdjust="0"/>
  </p:normalViewPr>
  <p:slideViewPr>
    <p:cSldViewPr snapToGrid="0" snapToObjects="1">
      <p:cViewPr varScale="1">
        <p:scale>
          <a:sx n="73" d="100"/>
          <a:sy n="73" d="100"/>
        </p:scale>
        <p:origin x="442" y="62"/>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9D8373-7E0A-4349-A7E9-3D0A48B4E75E}"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B8159C-0190-5C4D-837E-D48D34D673C7}" type="slidenum">
              <a:rPr lang="en-US" smtClean="0"/>
              <a:t>‹#›</a:t>
            </a:fld>
            <a:endParaRPr lang="en-US"/>
          </a:p>
        </p:txBody>
      </p:sp>
    </p:spTree>
    <p:extLst>
      <p:ext uri="{BB962C8B-B14F-4D97-AF65-F5344CB8AC3E}">
        <p14:creationId xmlns:p14="http://schemas.microsoft.com/office/powerpoint/2010/main" val="21618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a:t>
            </a:fld>
            <a:endParaRPr lang="en-US"/>
          </a:p>
        </p:txBody>
      </p:sp>
    </p:spTree>
    <p:extLst>
      <p:ext uri="{BB962C8B-B14F-4D97-AF65-F5344CB8AC3E}">
        <p14:creationId xmlns:p14="http://schemas.microsoft.com/office/powerpoint/2010/main" val="42857369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11</a:t>
            </a:fld>
            <a:endParaRPr lang="en-US"/>
          </a:p>
        </p:txBody>
      </p:sp>
    </p:spTree>
    <p:extLst>
      <p:ext uri="{BB962C8B-B14F-4D97-AF65-F5344CB8AC3E}">
        <p14:creationId xmlns:p14="http://schemas.microsoft.com/office/powerpoint/2010/main" val="3370430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Working smoothly as a team requires cooperation in several areas, including the ones listed here. </a:t>
            </a:r>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12</a:t>
            </a:fld>
            <a:endParaRPr lang="en-US"/>
          </a:p>
        </p:txBody>
      </p:sp>
    </p:spTree>
    <p:extLst>
      <p:ext uri="{BB962C8B-B14F-4D97-AF65-F5344CB8AC3E}">
        <p14:creationId xmlns:p14="http://schemas.microsoft.com/office/powerpoint/2010/main" val="1139207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13</a:t>
            </a:fld>
            <a:endParaRPr lang="en-US"/>
          </a:p>
        </p:txBody>
      </p:sp>
    </p:spTree>
    <p:extLst>
      <p:ext uri="{BB962C8B-B14F-4D97-AF65-F5344CB8AC3E}">
        <p14:creationId xmlns:p14="http://schemas.microsoft.com/office/powerpoint/2010/main" val="1176673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14</a:t>
            </a:fld>
            <a:endParaRPr lang="en-US"/>
          </a:p>
        </p:txBody>
      </p:sp>
    </p:spTree>
    <p:extLst>
      <p:ext uri="{BB962C8B-B14F-4D97-AF65-F5344CB8AC3E}">
        <p14:creationId xmlns:p14="http://schemas.microsoft.com/office/powerpoint/2010/main" val="5346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15</a:t>
            </a:fld>
            <a:endParaRPr lang="en-US"/>
          </a:p>
        </p:txBody>
      </p:sp>
    </p:spTree>
    <p:extLst>
      <p:ext uri="{BB962C8B-B14F-4D97-AF65-F5344CB8AC3E}">
        <p14:creationId xmlns:p14="http://schemas.microsoft.com/office/powerpoint/2010/main" val="24390448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16</a:t>
            </a:fld>
            <a:endParaRPr lang="en-US"/>
          </a:p>
        </p:txBody>
      </p:sp>
    </p:spTree>
    <p:extLst>
      <p:ext uri="{BB962C8B-B14F-4D97-AF65-F5344CB8AC3E}">
        <p14:creationId xmlns:p14="http://schemas.microsoft.com/office/powerpoint/2010/main" val="529434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17</a:t>
            </a:fld>
            <a:endParaRPr lang="en-US"/>
          </a:p>
        </p:txBody>
      </p:sp>
    </p:spTree>
    <p:extLst>
      <p:ext uri="{BB962C8B-B14F-4D97-AF65-F5344CB8AC3E}">
        <p14:creationId xmlns:p14="http://schemas.microsoft.com/office/powerpoint/2010/main" val="13225189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18</a:t>
            </a:fld>
            <a:endParaRPr lang="en-US"/>
          </a:p>
        </p:txBody>
      </p:sp>
    </p:spTree>
    <p:extLst>
      <p:ext uri="{BB962C8B-B14F-4D97-AF65-F5344CB8AC3E}">
        <p14:creationId xmlns:p14="http://schemas.microsoft.com/office/powerpoint/2010/main" val="22516430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19</a:t>
            </a:fld>
            <a:endParaRPr lang="en-US"/>
          </a:p>
        </p:txBody>
      </p:sp>
    </p:spTree>
    <p:extLst>
      <p:ext uri="{BB962C8B-B14F-4D97-AF65-F5344CB8AC3E}">
        <p14:creationId xmlns:p14="http://schemas.microsoft.com/office/powerpoint/2010/main" val="238510129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sure to ask about each court’s preference for how to handle attorney-client conversations. </a:t>
            </a:r>
          </a:p>
        </p:txBody>
      </p:sp>
      <p:sp>
        <p:nvSpPr>
          <p:cNvPr id="4" name="Slide Number Placeholder 3"/>
          <p:cNvSpPr>
            <a:spLocks noGrp="1"/>
          </p:cNvSpPr>
          <p:nvPr>
            <p:ph type="sldNum" sz="quarter" idx="5"/>
          </p:nvPr>
        </p:nvSpPr>
        <p:spPr/>
        <p:txBody>
          <a:bodyPr/>
          <a:lstStyle/>
          <a:p>
            <a:fld id="{00B8159C-0190-5C4D-837E-D48D34D673C7}" type="slidenum">
              <a:rPr lang="en-US" smtClean="0"/>
              <a:t>20</a:t>
            </a:fld>
            <a:endParaRPr lang="en-US"/>
          </a:p>
        </p:txBody>
      </p:sp>
    </p:spTree>
    <p:extLst>
      <p:ext uri="{BB962C8B-B14F-4D97-AF65-F5344CB8AC3E}">
        <p14:creationId xmlns:p14="http://schemas.microsoft.com/office/powerpoint/2010/main" val="4242938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In this module, you’ll learn about scenarios that may need your attention. </a:t>
            </a:r>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a:t>
            </a:fld>
            <a:endParaRPr lang="en-US"/>
          </a:p>
        </p:txBody>
      </p:sp>
    </p:spTree>
    <p:extLst>
      <p:ext uri="{BB962C8B-B14F-4D97-AF65-F5344CB8AC3E}">
        <p14:creationId xmlns:p14="http://schemas.microsoft.com/office/powerpoint/2010/main" val="29394306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Be ready with a secure method for receiving documentation from the court, should the need arise. </a:t>
            </a:r>
          </a:p>
        </p:txBody>
      </p:sp>
      <p:sp>
        <p:nvSpPr>
          <p:cNvPr id="4" name="Slide Number Placeholder 3"/>
          <p:cNvSpPr>
            <a:spLocks noGrp="1"/>
          </p:cNvSpPr>
          <p:nvPr>
            <p:ph type="sldNum" sz="quarter" idx="5"/>
          </p:nvPr>
        </p:nvSpPr>
        <p:spPr/>
        <p:txBody>
          <a:bodyPr/>
          <a:lstStyle/>
          <a:p>
            <a:fld id="{00B8159C-0190-5C4D-837E-D48D34D673C7}" type="slidenum">
              <a:rPr lang="en-US" smtClean="0"/>
              <a:t>21</a:t>
            </a:fld>
            <a:endParaRPr lang="en-US"/>
          </a:p>
        </p:txBody>
      </p:sp>
    </p:spTree>
    <p:extLst>
      <p:ext uri="{BB962C8B-B14F-4D97-AF65-F5344CB8AC3E}">
        <p14:creationId xmlns:p14="http://schemas.microsoft.com/office/powerpoint/2010/main" val="93556869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22</a:t>
            </a:fld>
            <a:endParaRPr lang="en-US"/>
          </a:p>
        </p:txBody>
      </p:sp>
    </p:spTree>
    <p:extLst>
      <p:ext uri="{BB962C8B-B14F-4D97-AF65-F5344CB8AC3E}">
        <p14:creationId xmlns:p14="http://schemas.microsoft.com/office/powerpoint/2010/main" val="127616378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23</a:t>
            </a:fld>
            <a:endParaRPr lang="en-US"/>
          </a:p>
        </p:txBody>
      </p:sp>
    </p:spTree>
    <p:extLst>
      <p:ext uri="{BB962C8B-B14F-4D97-AF65-F5344CB8AC3E}">
        <p14:creationId xmlns:p14="http://schemas.microsoft.com/office/powerpoint/2010/main" val="22713734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24</a:t>
            </a:fld>
            <a:endParaRPr lang="en-US"/>
          </a:p>
        </p:txBody>
      </p:sp>
    </p:spTree>
    <p:extLst>
      <p:ext uri="{BB962C8B-B14F-4D97-AF65-F5344CB8AC3E}">
        <p14:creationId xmlns:p14="http://schemas.microsoft.com/office/powerpoint/2010/main" val="37873062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25</a:t>
            </a:fld>
            <a:endParaRPr lang="en-US"/>
          </a:p>
        </p:txBody>
      </p:sp>
    </p:spTree>
    <p:extLst>
      <p:ext uri="{BB962C8B-B14F-4D97-AF65-F5344CB8AC3E}">
        <p14:creationId xmlns:p14="http://schemas.microsoft.com/office/powerpoint/2010/main" val="18142581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Consider your readiness for the common scenarios covered and prepare for VRI accordingly.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00B8159C-0190-5C4D-837E-D48D34D673C7}" type="slidenum">
              <a:rPr lang="en-US" smtClean="0"/>
              <a:t>26</a:t>
            </a:fld>
            <a:endParaRPr lang="en-US"/>
          </a:p>
        </p:txBody>
      </p:sp>
    </p:spTree>
    <p:extLst>
      <p:ext uri="{BB962C8B-B14F-4D97-AF65-F5344CB8AC3E}">
        <p14:creationId xmlns:p14="http://schemas.microsoft.com/office/powerpoint/2010/main" val="12464247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module covers teamwork, conversations, and sight translations. </a:t>
            </a:r>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3</a:t>
            </a:fld>
            <a:endParaRPr lang="en-US"/>
          </a:p>
        </p:txBody>
      </p:sp>
    </p:spTree>
    <p:extLst>
      <p:ext uri="{BB962C8B-B14F-4D97-AF65-F5344CB8AC3E}">
        <p14:creationId xmlns:p14="http://schemas.microsoft.com/office/powerpoint/2010/main" val="23754508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4</a:t>
            </a:fld>
            <a:endParaRPr lang="en-US"/>
          </a:p>
        </p:txBody>
      </p:sp>
    </p:spTree>
    <p:extLst>
      <p:ext uri="{BB962C8B-B14F-4D97-AF65-F5344CB8AC3E}">
        <p14:creationId xmlns:p14="http://schemas.microsoft.com/office/powerpoint/2010/main" val="29532539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5</a:t>
            </a:fld>
            <a:endParaRPr lang="en-US"/>
          </a:p>
        </p:txBody>
      </p:sp>
    </p:spTree>
    <p:extLst>
      <p:ext uri="{BB962C8B-B14F-4D97-AF65-F5344CB8AC3E}">
        <p14:creationId xmlns:p14="http://schemas.microsoft.com/office/powerpoint/2010/main" val="55358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6</a:t>
            </a:fld>
            <a:endParaRPr lang="en-US"/>
          </a:p>
        </p:txBody>
      </p:sp>
    </p:spTree>
    <p:extLst>
      <p:ext uri="{BB962C8B-B14F-4D97-AF65-F5344CB8AC3E}">
        <p14:creationId xmlns:p14="http://schemas.microsoft.com/office/powerpoint/2010/main" val="4255430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7</a:t>
            </a:fld>
            <a:endParaRPr lang="en-US"/>
          </a:p>
        </p:txBody>
      </p:sp>
    </p:spTree>
    <p:extLst>
      <p:ext uri="{BB962C8B-B14F-4D97-AF65-F5344CB8AC3E}">
        <p14:creationId xmlns:p14="http://schemas.microsoft.com/office/powerpoint/2010/main" val="678905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Team configurations vary and are a common occurrence in longer trials. </a:t>
            </a:r>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8</a:t>
            </a:fld>
            <a:endParaRPr lang="en-US"/>
          </a:p>
        </p:txBody>
      </p:sp>
    </p:spTree>
    <p:extLst>
      <p:ext uri="{BB962C8B-B14F-4D97-AF65-F5344CB8AC3E}">
        <p14:creationId xmlns:p14="http://schemas.microsoft.com/office/powerpoint/2010/main" val="159706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B8159C-0190-5C4D-837E-D48D34D673C7}" type="slidenum">
              <a:rPr lang="en-US" smtClean="0"/>
              <a:t>9</a:t>
            </a:fld>
            <a:endParaRPr lang="en-US"/>
          </a:p>
        </p:txBody>
      </p:sp>
    </p:spTree>
    <p:extLst>
      <p:ext uri="{BB962C8B-B14F-4D97-AF65-F5344CB8AC3E}">
        <p14:creationId xmlns:p14="http://schemas.microsoft.com/office/powerpoint/2010/main" val="38359570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ACCF2-0087-CE44-8C2D-E9EDCF0365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12FF5D-1E9D-D44C-8DC4-5A3C975AC5F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4471EAE-44CA-E745-ACE1-95E9038C1DCF}"/>
              </a:ext>
            </a:extLst>
          </p:cNvPr>
          <p:cNvSpPr>
            <a:spLocks noGrp="1"/>
          </p:cNvSpPr>
          <p:nvPr>
            <p:ph type="dt" sz="half" idx="10"/>
          </p:nvPr>
        </p:nvSpPr>
        <p:spPr/>
        <p:txBody>
          <a:bodyPr/>
          <a:lstStyle/>
          <a:p>
            <a:fld id="{21615A7D-21DB-2E4B-96F9-4A2D864C72EA}" type="datetimeFigureOut">
              <a:rPr lang="en-US" smtClean="0"/>
              <a:t>12/3/2019</a:t>
            </a:fld>
            <a:endParaRPr lang="en-US"/>
          </a:p>
        </p:txBody>
      </p:sp>
      <p:sp>
        <p:nvSpPr>
          <p:cNvPr id="5" name="Footer Placeholder 4">
            <a:extLst>
              <a:ext uri="{FF2B5EF4-FFF2-40B4-BE49-F238E27FC236}">
                <a16:creationId xmlns:a16="http://schemas.microsoft.com/office/drawing/2014/main" id="{BFC1C36F-C0FE-0A41-B817-776DAC48D5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80CFC7-F8DE-024F-AD34-6FCE797135B9}"/>
              </a:ext>
            </a:extLst>
          </p:cNvPr>
          <p:cNvSpPr>
            <a:spLocks noGrp="1"/>
          </p:cNvSpPr>
          <p:nvPr>
            <p:ph type="sldNum" sz="quarter" idx="12"/>
          </p:nvPr>
        </p:nvSpPr>
        <p:spPr/>
        <p:txBody>
          <a:bodyPr/>
          <a:lstStyle/>
          <a:p>
            <a:fld id="{DA928552-1846-F24B-A309-9D508CCCF29B}" type="slidenum">
              <a:rPr lang="en-US" smtClean="0"/>
              <a:t>‹#›</a:t>
            </a:fld>
            <a:endParaRPr lang="en-US"/>
          </a:p>
        </p:txBody>
      </p:sp>
    </p:spTree>
    <p:extLst>
      <p:ext uri="{BB962C8B-B14F-4D97-AF65-F5344CB8AC3E}">
        <p14:creationId xmlns:p14="http://schemas.microsoft.com/office/powerpoint/2010/main" val="37427781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31AB6-AC94-9C48-A241-8DCB6735E8A2}"/>
              </a:ext>
            </a:extLst>
          </p:cNvPr>
          <p:cNvSpPr>
            <a:spLocks noGrp="1"/>
          </p:cNvSpPr>
          <p:nvPr>
            <p:ph type="title"/>
          </p:nvPr>
        </p:nvSpPr>
        <p:spPr>
          <a:xfrm>
            <a:off x="838200" y="1002665"/>
            <a:ext cx="10515600" cy="822960"/>
          </a:xfrm>
        </p:spPr>
        <p:txBody>
          <a:bodyPr anchor="t" anchorCtr="0">
            <a:noAutofit/>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DF16F6A0-79D1-1849-BDCA-F9919804C0A2}"/>
              </a:ext>
            </a:extLst>
          </p:cNvPr>
          <p:cNvSpPr>
            <a:spLocks noGrp="1"/>
          </p:cNvSpPr>
          <p:nvPr>
            <p:ph idx="1"/>
          </p:nvPr>
        </p:nvSpPr>
        <p:spPr/>
        <p:txBody>
          <a:bodyPr tIns="0">
            <a:noAutofit/>
          </a:bodyPr>
          <a:lstStyle>
            <a:lvl1pPr marL="0" indent="0">
              <a:lnSpc>
                <a:spcPct val="120000"/>
              </a:lnSpc>
              <a:buNone/>
              <a:defRPr/>
            </a:lvl1pPr>
            <a:lvl2pPr marL="457200" indent="0">
              <a:lnSpc>
                <a:spcPct val="120000"/>
              </a:lnSpc>
              <a:buNone/>
              <a:defRPr/>
            </a:lvl2pPr>
            <a:lvl3pPr marL="914400" indent="0">
              <a:lnSpc>
                <a:spcPct val="120000"/>
              </a:lnSpc>
              <a:buNone/>
              <a:defRPr/>
            </a:lvl3pPr>
            <a:lvl4pPr marL="1371600" indent="0">
              <a:lnSpc>
                <a:spcPct val="120000"/>
              </a:lnSpc>
              <a:buNone/>
              <a:defRPr/>
            </a:lvl4pPr>
            <a:lvl5pPr marL="1828800" indent="0">
              <a:lnSpc>
                <a:spcPct val="120000"/>
              </a:lnSpc>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92CF811-A604-4946-A4AA-642D4F6D033B}"/>
              </a:ext>
            </a:extLst>
          </p:cNvPr>
          <p:cNvSpPr>
            <a:spLocks noGrp="1"/>
          </p:cNvSpPr>
          <p:nvPr>
            <p:ph type="dt" sz="half" idx="10"/>
          </p:nvPr>
        </p:nvSpPr>
        <p:spPr/>
        <p:txBody>
          <a:bodyPr/>
          <a:lstStyle/>
          <a:p>
            <a:fld id="{21615A7D-21DB-2E4B-96F9-4A2D864C72EA}" type="datetimeFigureOut">
              <a:rPr lang="en-US" smtClean="0"/>
              <a:t>12/3/2019</a:t>
            </a:fld>
            <a:endParaRPr lang="en-US"/>
          </a:p>
        </p:txBody>
      </p:sp>
      <p:sp>
        <p:nvSpPr>
          <p:cNvPr id="5" name="Footer Placeholder 4">
            <a:extLst>
              <a:ext uri="{FF2B5EF4-FFF2-40B4-BE49-F238E27FC236}">
                <a16:creationId xmlns:a16="http://schemas.microsoft.com/office/drawing/2014/main" id="{20CE922D-1929-084E-AF60-605A18F8CD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B6866B-CA5A-4C45-8938-917B58BC804C}"/>
              </a:ext>
            </a:extLst>
          </p:cNvPr>
          <p:cNvSpPr>
            <a:spLocks noGrp="1"/>
          </p:cNvSpPr>
          <p:nvPr>
            <p:ph type="sldNum" sz="quarter" idx="12"/>
          </p:nvPr>
        </p:nvSpPr>
        <p:spPr/>
        <p:txBody>
          <a:bodyPr/>
          <a:lstStyle/>
          <a:p>
            <a:fld id="{DA928552-1846-F24B-A309-9D508CCCF29B}" type="slidenum">
              <a:rPr lang="en-US" smtClean="0"/>
              <a:t>‹#›</a:t>
            </a:fld>
            <a:endParaRPr lang="en-US"/>
          </a:p>
        </p:txBody>
      </p:sp>
    </p:spTree>
    <p:extLst>
      <p:ext uri="{BB962C8B-B14F-4D97-AF65-F5344CB8AC3E}">
        <p14:creationId xmlns:p14="http://schemas.microsoft.com/office/powerpoint/2010/main" val="26959730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F3C3D0-260C-FA42-A041-91C976AA1B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C23CC03-7B79-8D4F-9B6A-E0F32BC6F9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1E2189-C666-6948-A582-AF15D7B8AE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21615A7D-21DB-2E4B-96F9-4A2D864C72EA}" type="datetimeFigureOut">
              <a:rPr lang="en-US" smtClean="0"/>
              <a:pPr/>
              <a:t>12/3/2019</a:t>
            </a:fld>
            <a:endParaRPr lang="en-US"/>
          </a:p>
        </p:txBody>
      </p:sp>
      <p:sp>
        <p:nvSpPr>
          <p:cNvPr id="5" name="Footer Placeholder 4">
            <a:extLst>
              <a:ext uri="{FF2B5EF4-FFF2-40B4-BE49-F238E27FC236}">
                <a16:creationId xmlns:a16="http://schemas.microsoft.com/office/drawing/2014/main" id="{68DD464E-83AA-2242-9D8D-B1114805EC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7962E77-9156-C84C-A0CF-9B8843D38B6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A928552-1846-F24B-A309-9D508CCCF29B}" type="slidenum">
              <a:rPr lang="en-US" smtClean="0"/>
              <a:pPr/>
              <a:t>‹#›</a:t>
            </a:fld>
            <a:endParaRPr lang="en-US"/>
          </a:p>
        </p:txBody>
      </p:sp>
    </p:spTree>
    <p:extLst>
      <p:ext uri="{BB962C8B-B14F-4D97-AF65-F5344CB8AC3E}">
        <p14:creationId xmlns:p14="http://schemas.microsoft.com/office/powerpoint/2010/main" val="17993745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accent6">
              <a:lumMod val="75000"/>
            </a:schemeClr>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2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A0D3C-6F42-0147-B55C-4F458A49F323}"/>
              </a:ext>
            </a:extLst>
          </p:cNvPr>
          <p:cNvSpPr>
            <a:spLocks noGrp="1"/>
          </p:cNvSpPr>
          <p:nvPr>
            <p:ph type="ctrTitle"/>
          </p:nvPr>
        </p:nvSpPr>
        <p:spPr/>
        <p:txBody>
          <a:bodyPr/>
          <a:lstStyle/>
          <a:p>
            <a:r>
              <a:rPr lang="en-US" dirty="0"/>
              <a:t> </a:t>
            </a:r>
          </a:p>
        </p:txBody>
      </p:sp>
      <p:sp>
        <p:nvSpPr>
          <p:cNvPr id="9" name="Hexagon 8">
            <a:extLst>
              <a:ext uri="{FF2B5EF4-FFF2-40B4-BE49-F238E27FC236}">
                <a16:creationId xmlns:a16="http://schemas.microsoft.com/office/drawing/2014/main" id="{7A3A4635-77FE-4743-9539-89844E6FF23E}"/>
              </a:ext>
            </a:extLst>
          </p:cNvPr>
          <p:cNvSpPr/>
          <p:nvPr/>
        </p:nvSpPr>
        <p:spPr>
          <a:xfrm>
            <a:off x="2137286" y="2316163"/>
            <a:ext cx="8273846" cy="2752609"/>
          </a:xfrm>
          <a:prstGeom prst="hexagon">
            <a:avLst/>
          </a:prstGeom>
          <a:solidFill>
            <a:schemeClr val="accent3"/>
          </a:solidFill>
          <a:ln>
            <a:noFill/>
          </a:ln>
        </p:spPr>
        <p:style>
          <a:lnRef idx="2">
            <a:schemeClr val="accent6">
              <a:shade val="50000"/>
            </a:schemeClr>
          </a:lnRef>
          <a:fillRef idx="1">
            <a:schemeClr val="accent6"/>
          </a:fillRef>
          <a:effectRef idx="0">
            <a:schemeClr val="accent6"/>
          </a:effectRef>
          <a:fontRef idx="minor">
            <a:schemeClr val="lt1"/>
          </a:fontRef>
        </p:style>
        <p:txBody>
          <a:bodyPr tIns="274320" rtlCol="0" anchor="ctr"/>
          <a:lstStyle/>
          <a:p>
            <a:pPr algn="ctr"/>
            <a:r>
              <a:rPr lang="en-US" sz="3600" dirty="0">
                <a:solidFill>
                  <a:schemeClr val="tx1"/>
                </a:solidFill>
                <a:latin typeface="Georgia" panose="02040502050405020303" pitchFamily="18" charset="0"/>
              </a:rPr>
              <a:t>Logistical </a:t>
            </a:r>
          </a:p>
          <a:p>
            <a:pPr algn="ctr"/>
            <a:r>
              <a:rPr lang="en-US" sz="3600" dirty="0">
                <a:solidFill>
                  <a:schemeClr val="tx1"/>
                </a:solidFill>
                <a:latin typeface="Georgia" panose="02040502050405020303" pitchFamily="18" charset="0"/>
              </a:rPr>
              <a:t>Considerations</a:t>
            </a:r>
          </a:p>
        </p:txBody>
      </p:sp>
      <p:sp>
        <p:nvSpPr>
          <p:cNvPr id="8" name="Subtitle 4">
            <a:extLst>
              <a:ext uri="{FF2B5EF4-FFF2-40B4-BE49-F238E27FC236}">
                <a16:creationId xmlns:a16="http://schemas.microsoft.com/office/drawing/2014/main" id="{64A36E72-6E40-344C-9C47-251C0F820CA1}"/>
              </a:ext>
            </a:extLst>
          </p:cNvPr>
          <p:cNvSpPr txBox="1">
            <a:spLocks/>
          </p:cNvSpPr>
          <p:nvPr/>
        </p:nvSpPr>
        <p:spPr>
          <a:xfrm>
            <a:off x="1954161" y="2844512"/>
            <a:ext cx="8640097" cy="306285"/>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800" dirty="0"/>
              <a:t>MODULE 3</a:t>
            </a:r>
          </a:p>
        </p:txBody>
      </p:sp>
      <p:sp>
        <p:nvSpPr>
          <p:cNvPr id="11" name="Rectangle 10">
            <a:extLst>
              <a:ext uri="{FF2B5EF4-FFF2-40B4-BE49-F238E27FC236}">
                <a16:creationId xmlns:a16="http://schemas.microsoft.com/office/drawing/2014/main" id="{A6F29F0A-F9FE-8D46-B8D0-51C6172798A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6" name="Rectangle 5">
            <a:extLst>
              <a:ext uri="{FF2B5EF4-FFF2-40B4-BE49-F238E27FC236}">
                <a16:creationId xmlns:a16="http://schemas.microsoft.com/office/drawing/2014/main" id="{4DD76560-EECE-AD42-A4D7-712B18DE20A6}"/>
              </a:ext>
            </a:extLst>
          </p:cNvPr>
          <p:cNvSpPr>
            <a:spLocks noChangeAspect="1"/>
          </p:cNvSpPr>
          <p:nvPr/>
        </p:nvSpPr>
        <p:spPr>
          <a:xfrm>
            <a:off x="501315" y="-70894"/>
            <a:ext cx="2283995" cy="1193257"/>
          </a:xfrm>
          <a:prstGeom prst="rect">
            <a:avLst/>
          </a:prstGeom>
          <a:solidFill>
            <a:schemeClr val="accent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3" name="Picture 2" descr="A close up of a logo&#10;&#10;Description automatically generated">
            <a:extLst>
              <a:ext uri="{FF2B5EF4-FFF2-40B4-BE49-F238E27FC236}">
                <a16:creationId xmlns:a16="http://schemas.microsoft.com/office/drawing/2014/main" id="{10EFB97A-B72D-DF43-9E34-3703FD6EC0EE}"/>
              </a:ext>
            </a:extLst>
          </p:cNvPr>
          <p:cNvPicPr>
            <a:picLocks noChangeAspect="1"/>
          </p:cNvPicPr>
          <p:nvPr/>
        </p:nvPicPr>
        <p:blipFill>
          <a:blip r:embed="rId4"/>
          <a:stretch>
            <a:fillRect/>
          </a:stretch>
        </p:blipFill>
        <p:spPr>
          <a:xfrm>
            <a:off x="709341" y="126940"/>
            <a:ext cx="1755648" cy="731520"/>
          </a:xfrm>
          <a:prstGeom prst="rect">
            <a:avLst/>
          </a:prstGeom>
        </p:spPr>
      </p:pic>
    </p:spTree>
    <p:extLst>
      <p:ext uri="{BB962C8B-B14F-4D97-AF65-F5344CB8AC3E}">
        <p14:creationId xmlns:p14="http://schemas.microsoft.com/office/powerpoint/2010/main" val="986906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 name="Hexagon 16">
            <a:extLst>
              <a:ext uri="{FF2B5EF4-FFF2-40B4-BE49-F238E27FC236}">
                <a16:creationId xmlns:a16="http://schemas.microsoft.com/office/drawing/2014/main" id="{E3DCDDEE-4A27-A846-B618-4A568EFA564E}"/>
              </a:ext>
            </a:extLst>
          </p:cNvPr>
          <p:cNvSpPr/>
          <p:nvPr/>
        </p:nvSpPr>
        <p:spPr>
          <a:xfrm>
            <a:off x="1744963" y="3532910"/>
            <a:ext cx="8702074" cy="728229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0" name="Hexagon 8">
            <a:extLst>
              <a:ext uri="{FF2B5EF4-FFF2-40B4-BE49-F238E27FC236}">
                <a16:creationId xmlns:a16="http://schemas.microsoft.com/office/drawing/2014/main" id="{2FAA8AD9-B53C-A74F-8AFA-853FC77C4722}"/>
              </a:ext>
            </a:extLst>
          </p:cNvPr>
          <p:cNvSpPr/>
          <p:nvPr/>
        </p:nvSpPr>
        <p:spPr>
          <a:xfrm>
            <a:off x="-345871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Content Placeholder 2">
            <a:extLst>
              <a:ext uri="{FF2B5EF4-FFF2-40B4-BE49-F238E27FC236}">
                <a16:creationId xmlns:a16="http://schemas.microsoft.com/office/drawing/2014/main" id="{6838DDFD-B2F1-4F8F-9A8D-D42D03AF00C8}"/>
              </a:ext>
            </a:extLst>
          </p:cNvPr>
          <p:cNvSpPr>
            <a:spLocks noGrp="1"/>
          </p:cNvSpPr>
          <p:nvPr>
            <p:ph idx="1"/>
          </p:nvPr>
        </p:nvSpPr>
        <p:spPr>
          <a:xfrm>
            <a:off x="3607643" y="1899062"/>
            <a:ext cx="4976324" cy="1094148"/>
          </a:xfrm>
        </p:spPr>
        <p:txBody>
          <a:bodyPr rIns="0">
            <a:noAutofit/>
          </a:bodyPr>
          <a:lstStyle/>
          <a:p>
            <a:pPr algn="ctr"/>
            <a:r>
              <a:rPr lang="en-US" sz="1800" dirty="0">
                <a:solidFill>
                  <a:schemeClr val="accent6">
                    <a:lumMod val="75000"/>
                  </a:schemeClr>
                </a:solidFill>
              </a:rPr>
              <a:t>Video remote interpreters can expect to work as part of a team for longer hearings or trials. Here are the most common team configurations:</a:t>
            </a:r>
          </a:p>
        </p:txBody>
      </p:sp>
      <p:sp>
        <p:nvSpPr>
          <p:cNvPr id="8" name="Hexagon 7">
            <a:extLst>
              <a:ext uri="{FF2B5EF4-FFF2-40B4-BE49-F238E27FC236}">
                <a16:creationId xmlns:a16="http://schemas.microsoft.com/office/drawing/2014/main" id="{B6069C67-D61A-2543-BA1F-147B1413036D}"/>
              </a:ext>
            </a:extLst>
          </p:cNvPr>
          <p:cNvSpPr/>
          <p:nvPr/>
        </p:nvSpPr>
        <p:spPr>
          <a:xfrm>
            <a:off x="7628198"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4" name="Title 5">
            <a:extLst>
              <a:ext uri="{FF2B5EF4-FFF2-40B4-BE49-F238E27FC236}">
                <a16:creationId xmlns:a16="http://schemas.microsoft.com/office/drawing/2014/main" id="{3E6D75ED-FC98-46CB-92F4-3FCEE8A0F3BC}"/>
              </a:ext>
            </a:extLst>
          </p:cNvPr>
          <p:cNvSpPr>
            <a:spLocks noGrp="1"/>
          </p:cNvSpPr>
          <p:nvPr>
            <p:ph type="title"/>
          </p:nvPr>
        </p:nvSpPr>
        <p:spPr>
          <a:xfrm>
            <a:off x="2795353" y="744222"/>
            <a:ext cx="6601287" cy="822960"/>
          </a:xfrm>
        </p:spPr>
        <p:txBody>
          <a:bodyPr/>
          <a:lstStyle/>
          <a:p>
            <a:pPr algn="ctr"/>
            <a:r>
              <a:rPr lang="en-US" dirty="0"/>
              <a:t>Interpreting as Part</a:t>
            </a:r>
            <a:br>
              <a:rPr lang="en-US" dirty="0"/>
            </a:br>
            <a:r>
              <a:rPr lang="en-US" dirty="0"/>
              <a:t>of a Team</a:t>
            </a:r>
          </a:p>
        </p:txBody>
      </p:sp>
      <p:grpSp>
        <p:nvGrpSpPr>
          <p:cNvPr id="15" name="Group 14">
            <a:extLst>
              <a:ext uri="{FF2B5EF4-FFF2-40B4-BE49-F238E27FC236}">
                <a16:creationId xmlns:a16="http://schemas.microsoft.com/office/drawing/2014/main" id="{57F9C54A-18ED-4F88-8C50-F676A91A8AA4}"/>
              </a:ext>
            </a:extLst>
          </p:cNvPr>
          <p:cNvGrpSpPr/>
          <p:nvPr/>
        </p:nvGrpSpPr>
        <p:grpSpPr>
          <a:xfrm>
            <a:off x="1045272" y="2622359"/>
            <a:ext cx="1404079" cy="1301088"/>
            <a:chOff x="398034" y="2718117"/>
            <a:chExt cx="1404079" cy="1301088"/>
          </a:xfrm>
        </p:grpSpPr>
        <p:pic>
          <p:nvPicPr>
            <p:cNvPr id="18" name="Graphic 17" descr="Group of men">
              <a:extLst>
                <a:ext uri="{FF2B5EF4-FFF2-40B4-BE49-F238E27FC236}">
                  <a16:creationId xmlns:a16="http://schemas.microsoft.com/office/drawing/2014/main" id="{A80F0E68-3651-431E-B518-9B5763FE76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52770" y="3233451"/>
              <a:ext cx="681380" cy="681380"/>
            </a:xfrm>
            <a:prstGeom prst="rect">
              <a:avLst/>
            </a:prstGeom>
          </p:spPr>
        </p:pic>
        <p:grpSp>
          <p:nvGrpSpPr>
            <p:cNvPr id="19" name="Group 18">
              <a:extLst>
                <a:ext uri="{FF2B5EF4-FFF2-40B4-BE49-F238E27FC236}">
                  <a16:creationId xmlns:a16="http://schemas.microsoft.com/office/drawing/2014/main" id="{4E099A71-C7CF-4653-9B0D-715B9C54FA8B}"/>
                </a:ext>
              </a:extLst>
            </p:cNvPr>
            <p:cNvGrpSpPr/>
            <p:nvPr/>
          </p:nvGrpSpPr>
          <p:grpSpPr>
            <a:xfrm>
              <a:off x="398034" y="2718117"/>
              <a:ext cx="1404079" cy="1301088"/>
              <a:chOff x="340884" y="2561805"/>
              <a:chExt cx="1404079" cy="1301088"/>
            </a:xfrm>
          </p:grpSpPr>
          <p:sp>
            <p:nvSpPr>
              <p:cNvPr id="23" name="Rectangle 22">
                <a:extLst>
                  <a:ext uri="{FF2B5EF4-FFF2-40B4-BE49-F238E27FC236}">
                    <a16:creationId xmlns:a16="http://schemas.microsoft.com/office/drawing/2014/main" id="{D509358A-FF80-4137-8661-10650861B364}"/>
                  </a:ext>
                </a:extLst>
              </p:cNvPr>
              <p:cNvSpPr/>
              <p:nvPr/>
            </p:nvSpPr>
            <p:spPr>
              <a:xfrm>
                <a:off x="436867" y="3069414"/>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9EEC3389-8057-4C5D-A338-887533EB473B}"/>
                  </a:ext>
                </a:extLst>
              </p:cNvPr>
              <p:cNvCxnSpPr>
                <a:cxnSpLocks/>
              </p:cNvCxnSpPr>
              <p:nvPr/>
            </p:nvCxnSpPr>
            <p:spPr>
              <a:xfrm>
                <a:off x="340884" y="3862893"/>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Arrow: Pentagon 27">
                <a:extLst>
                  <a:ext uri="{FF2B5EF4-FFF2-40B4-BE49-F238E27FC236}">
                    <a16:creationId xmlns:a16="http://schemas.microsoft.com/office/drawing/2014/main" id="{A1BE78F4-605B-42EE-8249-A90963015328}"/>
                  </a:ext>
                </a:extLst>
              </p:cNvPr>
              <p:cNvSpPr/>
              <p:nvPr/>
            </p:nvSpPr>
            <p:spPr>
              <a:xfrm rot="16200000">
                <a:off x="817721" y="2084969"/>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0F8CCB82-1F06-42F5-A726-34CD9CD1CAE9}"/>
                  </a:ext>
                </a:extLst>
              </p:cNvPr>
              <p:cNvSpPr/>
              <p:nvPr/>
            </p:nvSpPr>
            <p:spPr>
              <a:xfrm>
                <a:off x="988122" y="2773781"/>
                <a:ext cx="109728" cy="120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B25E0176-D253-4C07-97B7-E68C906D0455}"/>
              </a:ext>
            </a:extLst>
          </p:cNvPr>
          <p:cNvGrpSpPr/>
          <p:nvPr/>
        </p:nvGrpSpPr>
        <p:grpSpPr>
          <a:xfrm>
            <a:off x="4726957" y="4306186"/>
            <a:ext cx="2738087" cy="1301088"/>
            <a:chOff x="4879815" y="4306186"/>
            <a:chExt cx="2738087" cy="1301088"/>
          </a:xfrm>
        </p:grpSpPr>
        <p:grpSp>
          <p:nvGrpSpPr>
            <p:cNvPr id="31" name="Group 30">
              <a:extLst>
                <a:ext uri="{FF2B5EF4-FFF2-40B4-BE49-F238E27FC236}">
                  <a16:creationId xmlns:a16="http://schemas.microsoft.com/office/drawing/2014/main" id="{7FB21914-8527-4E75-BBE9-AFC1E3258A3C}"/>
                </a:ext>
              </a:extLst>
            </p:cNvPr>
            <p:cNvGrpSpPr/>
            <p:nvPr/>
          </p:nvGrpSpPr>
          <p:grpSpPr>
            <a:xfrm>
              <a:off x="5393898" y="4306186"/>
              <a:ext cx="1404079" cy="1301088"/>
              <a:chOff x="5393898" y="4298623"/>
              <a:chExt cx="1404079" cy="1189435"/>
            </a:xfrm>
          </p:grpSpPr>
          <p:sp>
            <p:nvSpPr>
              <p:cNvPr id="36" name="Rectangle 35">
                <a:extLst>
                  <a:ext uri="{FF2B5EF4-FFF2-40B4-BE49-F238E27FC236}">
                    <a16:creationId xmlns:a16="http://schemas.microsoft.com/office/drawing/2014/main" id="{6617D0F1-A410-4B3A-B31D-B9A07B8AADA0}"/>
                  </a:ext>
                </a:extLst>
              </p:cNvPr>
              <p:cNvSpPr/>
              <p:nvPr/>
            </p:nvSpPr>
            <p:spPr>
              <a:xfrm>
                <a:off x="5489881" y="4762671"/>
                <a:ext cx="1212112" cy="62996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12B5DBF1-1BFF-4137-B3DB-CEB71FB9F0C3}"/>
                  </a:ext>
                </a:extLst>
              </p:cNvPr>
              <p:cNvCxnSpPr>
                <a:cxnSpLocks/>
              </p:cNvCxnSpPr>
              <p:nvPr/>
            </p:nvCxnSpPr>
            <p:spPr>
              <a:xfrm>
                <a:off x="5393898" y="5488058"/>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Arrow: Pentagon 37">
                <a:extLst>
                  <a:ext uri="{FF2B5EF4-FFF2-40B4-BE49-F238E27FC236}">
                    <a16:creationId xmlns:a16="http://schemas.microsoft.com/office/drawing/2014/main" id="{1CC13B6B-584B-4602-9B45-7693F70C3BB4}"/>
                  </a:ext>
                </a:extLst>
              </p:cNvPr>
              <p:cNvSpPr/>
              <p:nvPr/>
            </p:nvSpPr>
            <p:spPr>
              <a:xfrm rot="16200000">
                <a:off x="5890061" y="3802461"/>
                <a:ext cx="411754"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9D20A0E5-41C4-4703-8AC8-46ADA5F4522C}"/>
                  </a:ext>
                </a:extLst>
              </p:cNvPr>
              <p:cNvSpPr/>
              <p:nvPr/>
            </p:nvSpPr>
            <p:spPr>
              <a:xfrm>
                <a:off x="6041136" y="4492408"/>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Graphic 31" descr="Man">
              <a:extLst>
                <a:ext uri="{FF2B5EF4-FFF2-40B4-BE49-F238E27FC236}">
                  <a16:creationId xmlns:a16="http://schemas.microsoft.com/office/drawing/2014/main" id="{79E853A1-7E78-4CE7-8CF8-B8523679B6C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879815" y="4881657"/>
              <a:ext cx="557069" cy="557069"/>
            </a:xfrm>
            <a:prstGeom prst="rect">
              <a:avLst/>
            </a:prstGeom>
          </p:spPr>
        </p:pic>
        <p:pic>
          <p:nvPicPr>
            <p:cNvPr id="33" name="Graphic 32" descr="Man">
              <a:extLst>
                <a:ext uri="{FF2B5EF4-FFF2-40B4-BE49-F238E27FC236}">
                  <a16:creationId xmlns:a16="http://schemas.microsoft.com/office/drawing/2014/main" id="{CED3C963-D574-4C45-AF6A-58240FD0196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060833" y="4881657"/>
              <a:ext cx="557069" cy="557069"/>
            </a:xfrm>
            <a:prstGeom prst="rect">
              <a:avLst/>
            </a:prstGeom>
          </p:spPr>
        </p:pic>
        <p:pic>
          <p:nvPicPr>
            <p:cNvPr id="34" name="Graphic 33" descr="Man">
              <a:extLst>
                <a:ext uri="{FF2B5EF4-FFF2-40B4-BE49-F238E27FC236}">
                  <a16:creationId xmlns:a16="http://schemas.microsoft.com/office/drawing/2014/main" id="{4D3FDEBB-4A48-4F2B-92C9-61062FFFA5A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51654" y="4881657"/>
              <a:ext cx="557069" cy="557069"/>
            </a:xfrm>
            <a:prstGeom prst="rect">
              <a:avLst/>
            </a:prstGeom>
          </p:spPr>
        </p:pic>
      </p:grpSp>
      <p:grpSp>
        <p:nvGrpSpPr>
          <p:cNvPr id="40" name="Group 39">
            <a:extLst>
              <a:ext uri="{FF2B5EF4-FFF2-40B4-BE49-F238E27FC236}">
                <a16:creationId xmlns:a16="http://schemas.microsoft.com/office/drawing/2014/main" id="{B309EE9D-9481-43C9-9EAA-60F9E6C33B14}"/>
              </a:ext>
            </a:extLst>
          </p:cNvPr>
          <p:cNvGrpSpPr/>
          <p:nvPr/>
        </p:nvGrpSpPr>
        <p:grpSpPr>
          <a:xfrm>
            <a:off x="8951407" y="1795592"/>
            <a:ext cx="2226452" cy="1301088"/>
            <a:chOff x="9567513" y="2560429"/>
            <a:chExt cx="2226452" cy="1301088"/>
          </a:xfrm>
        </p:grpSpPr>
        <p:sp>
          <p:nvSpPr>
            <p:cNvPr id="41" name="Rectangle 40">
              <a:extLst>
                <a:ext uri="{FF2B5EF4-FFF2-40B4-BE49-F238E27FC236}">
                  <a16:creationId xmlns:a16="http://schemas.microsoft.com/office/drawing/2014/main" id="{10E79414-89DD-4D07-8F51-F9113BF7BDBE}"/>
                </a:ext>
              </a:extLst>
            </p:cNvPr>
            <p:cNvSpPr/>
            <p:nvPr/>
          </p:nvSpPr>
          <p:spPr>
            <a:xfrm>
              <a:off x="10485869" y="3068038"/>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6F203D03-8952-406E-A2CE-B3F9A7818B17}"/>
                </a:ext>
              </a:extLst>
            </p:cNvPr>
            <p:cNvCxnSpPr>
              <a:cxnSpLocks/>
            </p:cNvCxnSpPr>
            <p:nvPr/>
          </p:nvCxnSpPr>
          <p:spPr>
            <a:xfrm>
              <a:off x="10389886" y="3861517"/>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Arrow: Pentagon 42">
              <a:extLst>
                <a:ext uri="{FF2B5EF4-FFF2-40B4-BE49-F238E27FC236}">
                  <a16:creationId xmlns:a16="http://schemas.microsoft.com/office/drawing/2014/main" id="{2819691F-3AF6-4039-AAEF-0ABE18B80FAC}"/>
                </a:ext>
              </a:extLst>
            </p:cNvPr>
            <p:cNvSpPr/>
            <p:nvPr/>
          </p:nvSpPr>
          <p:spPr>
            <a:xfrm rot="16200000">
              <a:off x="10866723" y="2083593"/>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67A03EA2-D356-4E18-87F5-A16C9D40AC79}"/>
                </a:ext>
              </a:extLst>
            </p:cNvPr>
            <p:cNvSpPr/>
            <p:nvPr/>
          </p:nvSpPr>
          <p:spPr>
            <a:xfrm>
              <a:off x="11037124" y="2772405"/>
              <a:ext cx="109728" cy="1200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Man">
              <a:extLst>
                <a:ext uri="{FF2B5EF4-FFF2-40B4-BE49-F238E27FC236}">
                  <a16:creationId xmlns:a16="http://schemas.microsoft.com/office/drawing/2014/main" id="{79E170D8-D367-4672-B08D-C5287DDEB8A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0813390" y="3153983"/>
              <a:ext cx="557069" cy="557069"/>
            </a:xfrm>
            <a:prstGeom prst="rect">
              <a:avLst/>
            </a:prstGeom>
          </p:spPr>
        </p:pic>
        <p:pic>
          <p:nvPicPr>
            <p:cNvPr id="46" name="Graphic 45" descr="Man">
              <a:extLst>
                <a:ext uri="{FF2B5EF4-FFF2-40B4-BE49-F238E27FC236}">
                  <a16:creationId xmlns:a16="http://schemas.microsoft.com/office/drawing/2014/main" id="{79661653-28C5-449F-A2E1-35E55C8F167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76692" y="3153983"/>
              <a:ext cx="557069" cy="557069"/>
            </a:xfrm>
            <a:prstGeom prst="rect">
              <a:avLst/>
            </a:prstGeom>
          </p:spPr>
        </p:pic>
        <p:pic>
          <p:nvPicPr>
            <p:cNvPr id="47" name="Graphic 46" descr="Man">
              <a:extLst>
                <a:ext uri="{FF2B5EF4-FFF2-40B4-BE49-F238E27FC236}">
                  <a16:creationId xmlns:a16="http://schemas.microsoft.com/office/drawing/2014/main" id="{0D4A3875-67D0-4991-B51E-CBF98BE0457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7513" y="3153983"/>
              <a:ext cx="557069" cy="557069"/>
            </a:xfrm>
            <a:prstGeom prst="rect">
              <a:avLst/>
            </a:prstGeom>
          </p:spPr>
        </p:pic>
      </p:grpSp>
      <p:sp>
        <p:nvSpPr>
          <p:cNvPr id="48" name="Content Placeholder 2">
            <a:extLst>
              <a:ext uri="{FF2B5EF4-FFF2-40B4-BE49-F238E27FC236}">
                <a16:creationId xmlns:a16="http://schemas.microsoft.com/office/drawing/2014/main" id="{2B70055A-AE35-4DFB-A2EA-ED247C1940F1}"/>
              </a:ext>
            </a:extLst>
          </p:cNvPr>
          <p:cNvSpPr txBox="1">
            <a:spLocks/>
          </p:cNvSpPr>
          <p:nvPr/>
        </p:nvSpPr>
        <p:spPr>
          <a:xfrm>
            <a:off x="8416777" y="3283911"/>
            <a:ext cx="3295713" cy="1269275"/>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dirty="0">
                <a:solidFill>
                  <a:schemeClr val="bg1"/>
                </a:solidFill>
              </a:rPr>
              <a:t>One team member is on-site in the courtroom while the other team members are in different locations</a:t>
            </a:r>
          </a:p>
        </p:txBody>
      </p:sp>
    </p:spTree>
    <p:extLst>
      <p:ext uri="{BB962C8B-B14F-4D97-AF65-F5344CB8AC3E}">
        <p14:creationId xmlns:p14="http://schemas.microsoft.com/office/powerpoint/2010/main" val="473967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9" name="Hexagon 7">
            <a:extLst>
              <a:ext uri="{FF2B5EF4-FFF2-40B4-BE49-F238E27FC236}">
                <a16:creationId xmlns:a16="http://schemas.microsoft.com/office/drawing/2014/main" id="{893A6D3F-0C6A-2440-ACE9-718E5107899C}"/>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20" name="Hexagon 8">
            <a:extLst>
              <a:ext uri="{FF2B5EF4-FFF2-40B4-BE49-F238E27FC236}">
                <a16:creationId xmlns:a16="http://schemas.microsoft.com/office/drawing/2014/main" id="{0322DB7D-AFBE-0B4C-88E9-09F6EC2E39B8}"/>
              </a:ext>
            </a:extLst>
          </p:cNvPr>
          <p:cNvSpPr/>
          <p:nvPr/>
        </p:nvSpPr>
        <p:spPr>
          <a:xfrm>
            <a:off x="-345871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23" name="Content Placeholder 2">
            <a:extLst>
              <a:ext uri="{FF2B5EF4-FFF2-40B4-BE49-F238E27FC236}">
                <a16:creationId xmlns:a16="http://schemas.microsoft.com/office/drawing/2014/main" id="{9DD1A8B6-F7ED-45ED-A062-AA46DD03A511}"/>
              </a:ext>
            </a:extLst>
          </p:cNvPr>
          <p:cNvSpPr>
            <a:spLocks noGrp="1"/>
          </p:cNvSpPr>
          <p:nvPr>
            <p:ph idx="1"/>
          </p:nvPr>
        </p:nvSpPr>
        <p:spPr>
          <a:xfrm>
            <a:off x="3607643" y="1899062"/>
            <a:ext cx="4976324" cy="1094148"/>
          </a:xfrm>
        </p:spPr>
        <p:txBody>
          <a:bodyPr rIns="0">
            <a:noAutofit/>
          </a:bodyPr>
          <a:lstStyle/>
          <a:p>
            <a:pPr algn="ctr"/>
            <a:r>
              <a:rPr lang="en-US" sz="1800" dirty="0">
                <a:solidFill>
                  <a:schemeClr val="accent6">
                    <a:lumMod val="75000"/>
                  </a:schemeClr>
                </a:solidFill>
              </a:rPr>
              <a:t>Video remote interpreters can expect to work as part of a team for longer hearings or trials. Here are the most common team configurations:</a:t>
            </a:r>
          </a:p>
        </p:txBody>
      </p:sp>
      <p:sp>
        <p:nvSpPr>
          <p:cNvPr id="7" name="Hexagon 6">
            <a:extLst>
              <a:ext uri="{FF2B5EF4-FFF2-40B4-BE49-F238E27FC236}">
                <a16:creationId xmlns:a16="http://schemas.microsoft.com/office/drawing/2014/main" id="{1433CFA1-AF6B-AE4A-801F-33C24EA0995B}"/>
              </a:ext>
            </a:extLst>
          </p:cNvPr>
          <p:cNvSpPr/>
          <p:nvPr/>
        </p:nvSpPr>
        <p:spPr>
          <a:xfrm>
            <a:off x="1241640" y="2671618"/>
            <a:ext cx="9708719" cy="879103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 name="Content Placeholder 2">
            <a:extLst>
              <a:ext uri="{FF2B5EF4-FFF2-40B4-BE49-F238E27FC236}">
                <a16:creationId xmlns:a16="http://schemas.microsoft.com/office/drawing/2014/main" id="{47071278-2C11-CF44-9A77-4292313B3099}"/>
              </a:ext>
            </a:extLst>
          </p:cNvPr>
          <p:cNvSpPr txBox="1">
            <a:spLocks/>
          </p:cNvSpPr>
          <p:nvPr/>
        </p:nvSpPr>
        <p:spPr>
          <a:xfrm>
            <a:off x="3769357" y="4684729"/>
            <a:ext cx="4652896" cy="1721663"/>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spcBef>
                <a:spcPts val="0"/>
              </a:spcBef>
            </a:pPr>
            <a:r>
              <a:rPr lang="en-US" sz="2400" dirty="0">
                <a:solidFill>
                  <a:schemeClr val="bg1"/>
                </a:solidFill>
              </a:rPr>
              <a:t>Team members are in </a:t>
            </a:r>
          </a:p>
          <a:p>
            <a:pPr algn="ctr">
              <a:spcBef>
                <a:spcPts val="0"/>
              </a:spcBef>
            </a:pPr>
            <a:r>
              <a:rPr lang="en-US" sz="2400" dirty="0">
                <a:solidFill>
                  <a:schemeClr val="bg1"/>
                </a:solidFill>
              </a:rPr>
              <a:t>Different locations</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5" name="Title 5">
            <a:extLst>
              <a:ext uri="{FF2B5EF4-FFF2-40B4-BE49-F238E27FC236}">
                <a16:creationId xmlns:a16="http://schemas.microsoft.com/office/drawing/2014/main" id="{FF2E7DCE-034A-4941-AACA-92199C3CB5C0}"/>
              </a:ext>
            </a:extLst>
          </p:cNvPr>
          <p:cNvSpPr>
            <a:spLocks noGrp="1"/>
          </p:cNvSpPr>
          <p:nvPr>
            <p:ph type="title"/>
          </p:nvPr>
        </p:nvSpPr>
        <p:spPr>
          <a:xfrm>
            <a:off x="2795353" y="744222"/>
            <a:ext cx="6601287" cy="822960"/>
          </a:xfrm>
        </p:spPr>
        <p:txBody>
          <a:bodyPr/>
          <a:lstStyle/>
          <a:p>
            <a:pPr algn="ctr"/>
            <a:r>
              <a:rPr lang="en-US" dirty="0"/>
              <a:t>Interpreting as Part</a:t>
            </a:r>
            <a:br>
              <a:rPr lang="en-US" dirty="0"/>
            </a:br>
            <a:r>
              <a:rPr lang="en-US" dirty="0"/>
              <a:t>of a Team</a:t>
            </a:r>
          </a:p>
        </p:txBody>
      </p:sp>
      <p:grpSp>
        <p:nvGrpSpPr>
          <p:cNvPr id="26" name="Group 25">
            <a:extLst>
              <a:ext uri="{FF2B5EF4-FFF2-40B4-BE49-F238E27FC236}">
                <a16:creationId xmlns:a16="http://schemas.microsoft.com/office/drawing/2014/main" id="{5153A414-C378-46FA-B43F-6BF8DC0D83C4}"/>
              </a:ext>
            </a:extLst>
          </p:cNvPr>
          <p:cNvGrpSpPr/>
          <p:nvPr/>
        </p:nvGrpSpPr>
        <p:grpSpPr>
          <a:xfrm>
            <a:off x="1045272" y="2622359"/>
            <a:ext cx="1404079" cy="1301088"/>
            <a:chOff x="398034" y="2718117"/>
            <a:chExt cx="1404079" cy="1301088"/>
          </a:xfrm>
        </p:grpSpPr>
        <p:pic>
          <p:nvPicPr>
            <p:cNvPr id="27" name="Graphic 26" descr="Group of men">
              <a:extLst>
                <a:ext uri="{FF2B5EF4-FFF2-40B4-BE49-F238E27FC236}">
                  <a16:creationId xmlns:a16="http://schemas.microsoft.com/office/drawing/2014/main" id="{58923E8A-3A94-4F59-ACD3-8EC0A1ACFA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770" y="3233451"/>
              <a:ext cx="681380" cy="681380"/>
            </a:xfrm>
            <a:prstGeom prst="rect">
              <a:avLst/>
            </a:prstGeom>
          </p:spPr>
        </p:pic>
        <p:grpSp>
          <p:nvGrpSpPr>
            <p:cNvPr id="28" name="Group 27">
              <a:extLst>
                <a:ext uri="{FF2B5EF4-FFF2-40B4-BE49-F238E27FC236}">
                  <a16:creationId xmlns:a16="http://schemas.microsoft.com/office/drawing/2014/main" id="{F5697EFF-3FF9-451D-9362-E438F60C3F87}"/>
                </a:ext>
              </a:extLst>
            </p:cNvPr>
            <p:cNvGrpSpPr/>
            <p:nvPr/>
          </p:nvGrpSpPr>
          <p:grpSpPr>
            <a:xfrm>
              <a:off x="398034" y="2718117"/>
              <a:ext cx="1404079" cy="1301088"/>
              <a:chOff x="340884" y="2561805"/>
              <a:chExt cx="1404079" cy="1301088"/>
            </a:xfrm>
          </p:grpSpPr>
          <p:sp>
            <p:nvSpPr>
              <p:cNvPr id="29" name="Rectangle 28">
                <a:extLst>
                  <a:ext uri="{FF2B5EF4-FFF2-40B4-BE49-F238E27FC236}">
                    <a16:creationId xmlns:a16="http://schemas.microsoft.com/office/drawing/2014/main" id="{DB708B7F-B3FD-4872-93F9-13F97E473A8A}"/>
                  </a:ext>
                </a:extLst>
              </p:cNvPr>
              <p:cNvSpPr/>
              <p:nvPr/>
            </p:nvSpPr>
            <p:spPr>
              <a:xfrm>
                <a:off x="436867" y="3069414"/>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8FC37615-C14D-4725-A5FC-2341ADA4A52E}"/>
                  </a:ext>
                </a:extLst>
              </p:cNvPr>
              <p:cNvCxnSpPr>
                <a:cxnSpLocks/>
              </p:cNvCxnSpPr>
              <p:nvPr/>
            </p:nvCxnSpPr>
            <p:spPr>
              <a:xfrm>
                <a:off x="340884" y="3862893"/>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Arrow: Pentagon 30">
                <a:extLst>
                  <a:ext uri="{FF2B5EF4-FFF2-40B4-BE49-F238E27FC236}">
                    <a16:creationId xmlns:a16="http://schemas.microsoft.com/office/drawing/2014/main" id="{69164543-50EE-4171-8CAE-64D8C1C87F41}"/>
                  </a:ext>
                </a:extLst>
              </p:cNvPr>
              <p:cNvSpPr/>
              <p:nvPr/>
            </p:nvSpPr>
            <p:spPr>
              <a:xfrm rot="16200000">
                <a:off x="817721" y="2084969"/>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7BB3F924-D45B-454F-8944-5CAFA69493F4}"/>
                  </a:ext>
                </a:extLst>
              </p:cNvPr>
              <p:cNvSpPr/>
              <p:nvPr/>
            </p:nvSpPr>
            <p:spPr>
              <a:xfrm>
                <a:off x="988122" y="2773781"/>
                <a:ext cx="109728" cy="120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a:extLst>
              <a:ext uri="{FF2B5EF4-FFF2-40B4-BE49-F238E27FC236}">
                <a16:creationId xmlns:a16="http://schemas.microsoft.com/office/drawing/2014/main" id="{7E128A4C-8813-40BF-A834-4A3F3DE44170}"/>
              </a:ext>
            </a:extLst>
          </p:cNvPr>
          <p:cNvGrpSpPr/>
          <p:nvPr/>
        </p:nvGrpSpPr>
        <p:grpSpPr>
          <a:xfrm>
            <a:off x="4726957" y="3124065"/>
            <a:ext cx="2738087" cy="1301088"/>
            <a:chOff x="4879815" y="4306186"/>
            <a:chExt cx="2738087" cy="1301088"/>
          </a:xfrm>
        </p:grpSpPr>
        <p:grpSp>
          <p:nvGrpSpPr>
            <p:cNvPr id="34" name="Group 33">
              <a:extLst>
                <a:ext uri="{FF2B5EF4-FFF2-40B4-BE49-F238E27FC236}">
                  <a16:creationId xmlns:a16="http://schemas.microsoft.com/office/drawing/2014/main" id="{065DA9B9-6CC8-4ED2-A663-7CCDE08658B0}"/>
                </a:ext>
              </a:extLst>
            </p:cNvPr>
            <p:cNvGrpSpPr/>
            <p:nvPr/>
          </p:nvGrpSpPr>
          <p:grpSpPr>
            <a:xfrm>
              <a:off x="5393898" y="4306186"/>
              <a:ext cx="1404079" cy="1301088"/>
              <a:chOff x="5393898" y="4298623"/>
              <a:chExt cx="1404079" cy="1189435"/>
            </a:xfrm>
          </p:grpSpPr>
          <p:sp>
            <p:nvSpPr>
              <p:cNvPr id="39" name="Rectangle 38">
                <a:extLst>
                  <a:ext uri="{FF2B5EF4-FFF2-40B4-BE49-F238E27FC236}">
                    <a16:creationId xmlns:a16="http://schemas.microsoft.com/office/drawing/2014/main" id="{1A85C4C9-A895-494B-AA30-24075E48CB8C}"/>
                  </a:ext>
                </a:extLst>
              </p:cNvPr>
              <p:cNvSpPr/>
              <p:nvPr/>
            </p:nvSpPr>
            <p:spPr>
              <a:xfrm>
                <a:off x="5489881" y="4762671"/>
                <a:ext cx="1212112" cy="629969"/>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0" name="Straight Connector 39">
                <a:extLst>
                  <a:ext uri="{FF2B5EF4-FFF2-40B4-BE49-F238E27FC236}">
                    <a16:creationId xmlns:a16="http://schemas.microsoft.com/office/drawing/2014/main" id="{BA51EBDA-2F2C-401D-8333-293D3EAC52F4}"/>
                  </a:ext>
                </a:extLst>
              </p:cNvPr>
              <p:cNvCxnSpPr>
                <a:cxnSpLocks/>
              </p:cNvCxnSpPr>
              <p:nvPr/>
            </p:nvCxnSpPr>
            <p:spPr>
              <a:xfrm>
                <a:off x="5393898" y="5488058"/>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1" name="Arrow: Pentagon 40">
                <a:extLst>
                  <a:ext uri="{FF2B5EF4-FFF2-40B4-BE49-F238E27FC236}">
                    <a16:creationId xmlns:a16="http://schemas.microsoft.com/office/drawing/2014/main" id="{0DA99CA6-0A83-4305-87AD-C253391C3CC4}"/>
                  </a:ext>
                </a:extLst>
              </p:cNvPr>
              <p:cNvSpPr/>
              <p:nvPr/>
            </p:nvSpPr>
            <p:spPr>
              <a:xfrm rot="16200000">
                <a:off x="5890061" y="3802461"/>
                <a:ext cx="411754"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B3CF433B-0E4F-49C5-A55C-C87154AD65E3}"/>
                  </a:ext>
                </a:extLst>
              </p:cNvPr>
              <p:cNvSpPr/>
              <p:nvPr/>
            </p:nvSpPr>
            <p:spPr>
              <a:xfrm>
                <a:off x="6041136" y="4492408"/>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5" name="Graphic 34" descr="Man">
              <a:extLst>
                <a:ext uri="{FF2B5EF4-FFF2-40B4-BE49-F238E27FC236}">
                  <a16:creationId xmlns:a16="http://schemas.microsoft.com/office/drawing/2014/main" id="{C38F6D6C-7EA4-47A2-970B-803B4349288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9815" y="4881657"/>
              <a:ext cx="557069" cy="557069"/>
            </a:xfrm>
            <a:prstGeom prst="rect">
              <a:avLst/>
            </a:prstGeom>
          </p:spPr>
        </p:pic>
        <p:pic>
          <p:nvPicPr>
            <p:cNvPr id="36" name="Graphic 35" descr="Man">
              <a:extLst>
                <a:ext uri="{FF2B5EF4-FFF2-40B4-BE49-F238E27FC236}">
                  <a16:creationId xmlns:a16="http://schemas.microsoft.com/office/drawing/2014/main" id="{74B083A1-9C35-40DA-AC49-BD0B4101EF5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0833" y="4881657"/>
              <a:ext cx="557069" cy="557069"/>
            </a:xfrm>
            <a:prstGeom prst="rect">
              <a:avLst/>
            </a:prstGeom>
          </p:spPr>
        </p:pic>
        <p:pic>
          <p:nvPicPr>
            <p:cNvPr id="37" name="Graphic 36" descr="Man">
              <a:extLst>
                <a:ext uri="{FF2B5EF4-FFF2-40B4-BE49-F238E27FC236}">
                  <a16:creationId xmlns:a16="http://schemas.microsoft.com/office/drawing/2014/main" id="{EED6C00F-F148-4969-8F1C-1C0CA3F31E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1654" y="4881657"/>
              <a:ext cx="557069" cy="557069"/>
            </a:xfrm>
            <a:prstGeom prst="rect">
              <a:avLst/>
            </a:prstGeom>
          </p:spPr>
        </p:pic>
      </p:grpSp>
      <p:grpSp>
        <p:nvGrpSpPr>
          <p:cNvPr id="43" name="Group 42">
            <a:extLst>
              <a:ext uri="{FF2B5EF4-FFF2-40B4-BE49-F238E27FC236}">
                <a16:creationId xmlns:a16="http://schemas.microsoft.com/office/drawing/2014/main" id="{AA39187B-BF66-4842-8D8E-39A221A14654}"/>
              </a:ext>
            </a:extLst>
          </p:cNvPr>
          <p:cNvGrpSpPr/>
          <p:nvPr/>
        </p:nvGrpSpPr>
        <p:grpSpPr>
          <a:xfrm>
            <a:off x="9371021" y="2622359"/>
            <a:ext cx="2226452" cy="1301088"/>
            <a:chOff x="9567513" y="2560429"/>
            <a:chExt cx="2226452" cy="1301088"/>
          </a:xfrm>
        </p:grpSpPr>
        <p:sp>
          <p:nvSpPr>
            <p:cNvPr id="44" name="Rectangle 43">
              <a:extLst>
                <a:ext uri="{FF2B5EF4-FFF2-40B4-BE49-F238E27FC236}">
                  <a16:creationId xmlns:a16="http://schemas.microsoft.com/office/drawing/2014/main" id="{5564875C-3A22-4BB2-AF75-BF98F631EB32}"/>
                </a:ext>
              </a:extLst>
            </p:cNvPr>
            <p:cNvSpPr/>
            <p:nvPr/>
          </p:nvSpPr>
          <p:spPr>
            <a:xfrm>
              <a:off x="10485869" y="3068038"/>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a:extLst>
                <a:ext uri="{FF2B5EF4-FFF2-40B4-BE49-F238E27FC236}">
                  <a16:creationId xmlns:a16="http://schemas.microsoft.com/office/drawing/2014/main" id="{E82F791A-4D96-4AD8-8CB0-F82620DE7D7F}"/>
                </a:ext>
              </a:extLst>
            </p:cNvPr>
            <p:cNvCxnSpPr>
              <a:cxnSpLocks/>
            </p:cNvCxnSpPr>
            <p:nvPr/>
          </p:nvCxnSpPr>
          <p:spPr>
            <a:xfrm>
              <a:off x="10389886" y="3861517"/>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Arrow: Pentagon 45">
              <a:extLst>
                <a:ext uri="{FF2B5EF4-FFF2-40B4-BE49-F238E27FC236}">
                  <a16:creationId xmlns:a16="http://schemas.microsoft.com/office/drawing/2014/main" id="{F4964E6D-52EB-46D5-A10F-45D65E483BD3}"/>
                </a:ext>
              </a:extLst>
            </p:cNvPr>
            <p:cNvSpPr/>
            <p:nvPr/>
          </p:nvSpPr>
          <p:spPr>
            <a:xfrm rot="16200000">
              <a:off x="10866723" y="2083593"/>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E446AE2-0609-41B1-BCAB-29AF62D75D6D}"/>
                </a:ext>
              </a:extLst>
            </p:cNvPr>
            <p:cNvSpPr/>
            <p:nvPr/>
          </p:nvSpPr>
          <p:spPr>
            <a:xfrm>
              <a:off x="11037124" y="2772405"/>
              <a:ext cx="109728" cy="1200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Graphic 47" descr="Man">
              <a:extLst>
                <a:ext uri="{FF2B5EF4-FFF2-40B4-BE49-F238E27FC236}">
                  <a16:creationId xmlns:a16="http://schemas.microsoft.com/office/drawing/2014/main" id="{EED7BDBB-8D5F-4626-BB1F-B02AF03679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3390" y="3153983"/>
              <a:ext cx="557069" cy="557069"/>
            </a:xfrm>
            <a:prstGeom prst="rect">
              <a:avLst/>
            </a:prstGeom>
          </p:spPr>
        </p:pic>
        <p:pic>
          <p:nvPicPr>
            <p:cNvPr id="49" name="Graphic 48" descr="Man">
              <a:extLst>
                <a:ext uri="{FF2B5EF4-FFF2-40B4-BE49-F238E27FC236}">
                  <a16:creationId xmlns:a16="http://schemas.microsoft.com/office/drawing/2014/main" id="{08C0532D-0E4C-4C64-9EB5-41782414B84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6692" y="3153983"/>
              <a:ext cx="557069" cy="557069"/>
            </a:xfrm>
            <a:prstGeom prst="rect">
              <a:avLst/>
            </a:prstGeom>
          </p:spPr>
        </p:pic>
        <p:pic>
          <p:nvPicPr>
            <p:cNvPr id="50" name="Graphic 49" descr="Man">
              <a:extLst>
                <a:ext uri="{FF2B5EF4-FFF2-40B4-BE49-F238E27FC236}">
                  <a16:creationId xmlns:a16="http://schemas.microsoft.com/office/drawing/2014/main" id="{3B0AF3DB-7CDF-484C-8AC4-A7345671913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513" y="3153983"/>
              <a:ext cx="557069" cy="557069"/>
            </a:xfrm>
            <a:prstGeom prst="rect">
              <a:avLst/>
            </a:prstGeom>
          </p:spPr>
        </p:pic>
      </p:grpSp>
    </p:spTree>
    <p:extLst>
      <p:ext uri="{BB962C8B-B14F-4D97-AF65-F5344CB8AC3E}">
        <p14:creationId xmlns:p14="http://schemas.microsoft.com/office/powerpoint/2010/main" val="995697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10596235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Tree>
    <p:extLst>
      <p:ext uri="{BB962C8B-B14F-4D97-AF65-F5344CB8AC3E}">
        <p14:creationId xmlns:p14="http://schemas.microsoft.com/office/powerpoint/2010/main" val="9853901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Tree>
    <p:extLst>
      <p:ext uri="{BB962C8B-B14F-4D97-AF65-F5344CB8AC3E}">
        <p14:creationId xmlns:p14="http://schemas.microsoft.com/office/powerpoint/2010/main" val="3077190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 name="Group 3">
            <a:extLst>
              <a:ext uri="{FF2B5EF4-FFF2-40B4-BE49-F238E27FC236}">
                <a16:creationId xmlns:a16="http://schemas.microsoft.com/office/drawing/2014/main" id="{2361635A-2380-4E38-92CC-C736843983F2}"/>
              </a:ext>
            </a:extLst>
          </p:cNvPr>
          <p:cNvGrpSpPr/>
          <p:nvPr/>
        </p:nvGrpSpPr>
        <p:grpSpPr>
          <a:xfrm>
            <a:off x="924781" y="4657968"/>
            <a:ext cx="457200" cy="457200"/>
            <a:chOff x="923093" y="4592332"/>
            <a:chExt cx="457200" cy="457200"/>
          </a:xfrm>
        </p:grpSpPr>
        <p:sp>
          <p:nvSpPr>
            <p:cNvPr id="31" name="Rectangle 30">
              <a:extLst>
                <a:ext uri="{FF2B5EF4-FFF2-40B4-BE49-F238E27FC236}">
                  <a16:creationId xmlns:a16="http://schemas.microsoft.com/office/drawing/2014/main" id="{6376E691-E530-4D9D-B4F0-43D0C396066C}"/>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2" name="Graphic 31" descr="Checkmark">
              <a:extLst>
                <a:ext uri="{FF2B5EF4-FFF2-40B4-BE49-F238E27FC236}">
                  <a16:creationId xmlns:a16="http://schemas.microsoft.com/office/drawing/2014/main" id="{402C207D-7D4A-4404-B33A-C781C2D2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
        <p:nvSpPr>
          <p:cNvPr id="35" name="Content Placeholder 2">
            <a:extLst>
              <a:ext uri="{FF2B5EF4-FFF2-40B4-BE49-F238E27FC236}">
                <a16:creationId xmlns:a16="http://schemas.microsoft.com/office/drawing/2014/main" id="{D4AA55B9-71DC-45E9-8A68-B1BEF12A07D0}"/>
              </a:ext>
            </a:extLst>
          </p:cNvPr>
          <p:cNvSpPr txBox="1">
            <a:spLocks/>
          </p:cNvSpPr>
          <p:nvPr/>
        </p:nvSpPr>
        <p:spPr>
          <a:xfrm>
            <a:off x="1476659" y="4657968"/>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Ensuring all interpreters maintain visual access to the courtroom at all times</a:t>
            </a:r>
          </a:p>
        </p:txBody>
      </p:sp>
    </p:spTree>
    <p:extLst>
      <p:ext uri="{BB962C8B-B14F-4D97-AF65-F5344CB8AC3E}">
        <p14:creationId xmlns:p14="http://schemas.microsoft.com/office/powerpoint/2010/main" val="41100645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 name="Group 3">
            <a:extLst>
              <a:ext uri="{FF2B5EF4-FFF2-40B4-BE49-F238E27FC236}">
                <a16:creationId xmlns:a16="http://schemas.microsoft.com/office/drawing/2014/main" id="{2361635A-2380-4E38-92CC-C736843983F2}"/>
              </a:ext>
            </a:extLst>
          </p:cNvPr>
          <p:cNvGrpSpPr/>
          <p:nvPr/>
        </p:nvGrpSpPr>
        <p:grpSpPr>
          <a:xfrm>
            <a:off x="924781" y="4657968"/>
            <a:ext cx="457200" cy="457200"/>
            <a:chOff x="923093" y="4592332"/>
            <a:chExt cx="457200" cy="457200"/>
          </a:xfrm>
        </p:grpSpPr>
        <p:sp>
          <p:nvSpPr>
            <p:cNvPr id="31" name="Rectangle 30">
              <a:extLst>
                <a:ext uri="{FF2B5EF4-FFF2-40B4-BE49-F238E27FC236}">
                  <a16:creationId xmlns:a16="http://schemas.microsoft.com/office/drawing/2014/main" id="{6376E691-E530-4D9D-B4F0-43D0C396066C}"/>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2" name="Graphic 31" descr="Checkmark">
              <a:extLst>
                <a:ext uri="{FF2B5EF4-FFF2-40B4-BE49-F238E27FC236}">
                  <a16:creationId xmlns:a16="http://schemas.microsoft.com/office/drawing/2014/main" id="{402C207D-7D4A-4404-B33A-C781C2D2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
        <p:nvSpPr>
          <p:cNvPr id="35" name="Content Placeholder 2">
            <a:extLst>
              <a:ext uri="{FF2B5EF4-FFF2-40B4-BE49-F238E27FC236}">
                <a16:creationId xmlns:a16="http://schemas.microsoft.com/office/drawing/2014/main" id="{D4AA55B9-71DC-45E9-8A68-B1BEF12A07D0}"/>
              </a:ext>
            </a:extLst>
          </p:cNvPr>
          <p:cNvSpPr txBox="1">
            <a:spLocks/>
          </p:cNvSpPr>
          <p:nvPr/>
        </p:nvSpPr>
        <p:spPr>
          <a:xfrm>
            <a:off x="1476659" y="4657968"/>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Ensuring all interpreters maintain visual access to the courtroom at all times</a:t>
            </a:r>
          </a:p>
        </p:txBody>
      </p:sp>
      <p:sp>
        <p:nvSpPr>
          <p:cNvPr id="36" name="Content Placeholder 2">
            <a:extLst>
              <a:ext uri="{FF2B5EF4-FFF2-40B4-BE49-F238E27FC236}">
                <a16:creationId xmlns:a16="http://schemas.microsoft.com/office/drawing/2014/main" id="{C8B20D17-8625-415C-8E18-EF381B52919F}"/>
              </a:ext>
            </a:extLst>
          </p:cNvPr>
          <p:cNvSpPr txBox="1">
            <a:spLocks/>
          </p:cNvSpPr>
          <p:nvPr/>
        </p:nvSpPr>
        <p:spPr>
          <a:xfrm>
            <a:off x="1476659" y="5392936"/>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Practicing how to work in the simultaneous, consecutive, and privacy modes between team members</a:t>
            </a:r>
          </a:p>
        </p:txBody>
      </p:sp>
      <p:grpSp>
        <p:nvGrpSpPr>
          <p:cNvPr id="5" name="Group 4">
            <a:extLst>
              <a:ext uri="{FF2B5EF4-FFF2-40B4-BE49-F238E27FC236}">
                <a16:creationId xmlns:a16="http://schemas.microsoft.com/office/drawing/2014/main" id="{6AB3E6EA-3A6B-4479-804B-5D4FC5CEAAAD}"/>
              </a:ext>
            </a:extLst>
          </p:cNvPr>
          <p:cNvGrpSpPr/>
          <p:nvPr/>
        </p:nvGrpSpPr>
        <p:grpSpPr>
          <a:xfrm>
            <a:off x="924781" y="5392936"/>
            <a:ext cx="457200" cy="457200"/>
            <a:chOff x="969654" y="6234429"/>
            <a:chExt cx="457200" cy="457200"/>
          </a:xfrm>
        </p:grpSpPr>
        <p:grpSp>
          <p:nvGrpSpPr>
            <p:cNvPr id="40" name="Group 39">
              <a:extLst>
                <a:ext uri="{FF2B5EF4-FFF2-40B4-BE49-F238E27FC236}">
                  <a16:creationId xmlns:a16="http://schemas.microsoft.com/office/drawing/2014/main" id="{1E752168-DEC3-4722-B168-9C064FEB8872}"/>
                </a:ext>
              </a:extLst>
            </p:cNvPr>
            <p:cNvGrpSpPr/>
            <p:nvPr/>
          </p:nvGrpSpPr>
          <p:grpSpPr>
            <a:xfrm>
              <a:off x="969654" y="6234429"/>
              <a:ext cx="457200" cy="457200"/>
              <a:chOff x="1971411" y="3855027"/>
              <a:chExt cx="457200" cy="457200"/>
            </a:xfrm>
            <a:solidFill>
              <a:schemeClr val="accent2"/>
            </a:solidFill>
          </p:grpSpPr>
          <p:sp>
            <p:nvSpPr>
              <p:cNvPr id="41" name="Rectangle 40">
                <a:extLst>
                  <a:ext uri="{FF2B5EF4-FFF2-40B4-BE49-F238E27FC236}">
                    <a16:creationId xmlns:a16="http://schemas.microsoft.com/office/drawing/2014/main" id="{79C4C3BB-ADEA-44BF-A68E-80D9FAFD1D64}"/>
                  </a:ext>
                </a:extLst>
              </p:cNvPr>
              <p:cNvSpPr>
                <a:spLocks noChangeAspect="1"/>
              </p:cNvSpPr>
              <p:nvPr/>
            </p:nvSpPr>
            <p:spPr>
              <a:xfrm>
                <a:off x="1971411" y="3855027"/>
                <a:ext cx="457200" cy="457200"/>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2" name="Graphic 41" descr="Checkmark">
                <a:extLst>
                  <a:ext uri="{FF2B5EF4-FFF2-40B4-BE49-F238E27FC236}">
                    <a16:creationId xmlns:a16="http://schemas.microsoft.com/office/drawing/2014/main" id="{4969D340-E922-48BE-A8BE-395D33BC4B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973" y="3901589"/>
                <a:ext cx="364075" cy="364075"/>
              </a:xfrm>
              <a:prstGeom prst="rect">
                <a:avLst/>
              </a:prstGeom>
            </p:spPr>
          </p:pic>
        </p:grpSp>
        <p:pic>
          <p:nvPicPr>
            <p:cNvPr id="43" name="Graphic 42" descr="Checkmark">
              <a:extLst>
                <a:ext uri="{FF2B5EF4-FFF2-40B4-BE49-F238E27FC236}">
                  <a16:creationId xmlns:a16="http://schemas.microsoft.com/office/drawing/2014/main" id="{47165877-FD32-4BD8-A9AA-73AE133B4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185" y="6280990"/>
              <a:ext cx="364075" cy="364075"/>
            </a:xfrm>
            <a:prstGeom prst="rect">
              <a:avLst/>
            </a:prstGeom>
          </p:spPr>
        </p:pic>
      </p:grpSp>
    </p:spTree>
    <p:extLst>
      <p:ext uri="{BB962C8B-B14F-4D97-AF65-F5344CB8AC3E}">
        <p14:creationId xmlns:p14="http://schemas.microsoft.com/office/powerpoint/2010/main" val="39545983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 name="Group 3">
            <a:extLst>
              <a:ext uri="{FF2B5EF4-FFF2-40B4-BE49-F238E27FC236}">
                <a16:creationId xmlns:a16="http://schemas.microsoft.com/office/drawing/2014/main" id="{2361635A-2380-4E38-92CC-C736843983F2}"/>
              </a:ext>
            </a:extLst>
          </p:cNvPr>
          <p:cNvGrpSpPr/>
          <p:nvPr/>
        </p:nvGrpSpPr>
        <p:grpSpPr>
          <a:xfrm>
            <a:off x="924781" y="4657968"/>
            <a:ext cx="457200" cy="457200"/>
            <a:chOff x="923093" y="4592332"/>
            <a:chExt cx="457200" cy="457200"/>
          </a:xfrm>
        </p:grpSpPr>
        <p:sp>
          <p:nvSpPr>
            <p:cNvPr id="31" name="Rectangle 30">
              <a:extLst>
                <a:ext uri="{FF2B5EF4-FFF2-40B4-BE49-F238E27FC236}">
                  <a16:creationId xmlns:a16="http://schemas.microsoft.com/office/drawing/2014/main" id="{6376E691-E530-4D9D-B4F0-43D0C396066C}"/>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2" name="Graphic 31" descr="Checkmark">
              <a:extLst>
                <a:ext uri="{FF2B5EF4-FFF2-40B4-BE49-F238E27FC236}">
                  <a16:creationId xmlns:a16="http://schemas.microsoft.com/office/drawing/2014/main" id="{402C207D-7D4A-4404-B33A-C781C2D2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
        <p:nvSpPr>
          <p:cNvPr id="35" name="Content Placeholder 2">
            <a:extLst>
              <a:ext uri="{FF2B5EF4-FFF2-40B4-BE49-F238E27FC236}">
                <a16:creationId xmlns:a16="http://schemas.microsoft.com/office/drawing/2014/main" id="{D4AA55B9-71DC-45E9-8A68-B1BEF12A07D0}"/>
              </a:ext>
            </a:extLst>
          </p:cNvPr>
          <p:cNvSpPr txBox="1">
            <a:spLocks/>
          </p:cNvSpPr>
          <p:nvPr/>
        </p:nvSpPr>
        <p:spPr>
          <a:xfrm>
            <a:off x="1476659" y="4657968"/>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Ensuring all interpreters maintain visual access to the courtroom at all times</a:t>
            </a:r>
          </a:p>
        </p:txBody>
      </p:sp>
      <p:sp>
        <p:nvSpPr>
          <p:cNvPr id="36" name="Content Placeholder 2">
            <a:extLst>
              <a:ext uri="{FF2B5EF4-FFF2-40B4-BE49-F238E27FC236}">
                <a16:creationId xmlns:a16="http://schemas.microsoft.com/office/drawing/2014/main" id="{C8B20D17-8625-415C-8E18-EF381B52919F}"/>
              </a:ext>
            </a:extLst>
          </p:cNvPr>
          <p:cNvSpPr txBox="1">
            <a:spLocks/>
          </p:cNvSpPr>
          <p:nvPr/>
        </p:nvSpPr>
        <p:spPr>
          <a:xfrm>
            <a:off x="1476659" y="5392936"/>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Practicing how to work in the simultaneous, consecutive, and privacy modes between team members</a:t>
            </a:r>
          </a:p>
        </p:txBody>
      </p:sp>
      <p:sp>
        <p:nvSpPr>
          <p:cNvPr id="37" name="Content Placeholder 2">
            <a:extLst>
              <a:ext uri="{FF2B5EF4-FFF2-40B4-BE49-F238E27FC236}">
                <a16:creationId xmlns:a16="http://schemas.microsoft.com/office/drawing/2014/main" id="{DB4BAFFD-881D-4D34-862A-77AF308EF5E7}"/>
              </a:ext>
            </a:extLst>
          </p:cNvPr>
          <p:cNvSpPr txBox="1">
            <a:spLocks/>
          </p:cNvSpPr>
          <p:nvPr/>
        </p:nvSpPr>
        <p:spPr>
          <a:xfrm>
            <a:off x="6961735" y="2847478"/>
            <a:ext cx="4619341" cy="56597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Agreeing on protocols to request technical assistance from the court</a:t>
            </a:r>
          </a:p>
        </p:txBody>
      </p:sp>
      <p:grpSp>
        <p:nvGrpSpPr>
          <p:cNvPr id="5" name="Group 4">
            <a:extLst>
              <a:ext uri="{FF2B5EF4-FFF2-40B4-BE49-F238E27FC236}">
                <a16:creationId xmlns:a16="http://schemas.microsoft.com/office/drawing/2014/main" id="{6AB3E6EA-3A6B-4479-804B-5D4FC5CEAAAD}"/>
              </a:ext>
            </a:extLst>
          </p:cNvPr>
          <p:cNvGrpSpPr/>
          <p:nvPr/>
        </p:nvGrpSpPr>
        <p:grpSpPr>
          <a:xfrm>
            <a:off x="924781" y="5392936"/>
            <a:ext cx="457200" cy="457200"/>
            <a:chOff x="969654" y="6234429"/>
            <a:chExt cx="457200" cy="457200"/>
          </a:xfrm>
        </p:grpSpPr>
        <p:grpSp>
          <p:nvGrpSpPr>
            <p:cNvPr id="40" name="Group 39">
              <a:extLst>
                <a:ext uri="{FF2B5EF4-FFF2-40B4-BE49-F238E27FC236}">
                  <a16:creationId xmlns:a16="http://schemas.microsoft.com/office/drawing/2014/main" id="{1E752168-DEC3-4722-B168-9C064FEB8872}"/>
                </a:ext>
              </a:extLst>
            </p:cNvPr>
            <p:cNvGrpSpPr/>
            <p:nvPr/>
          </p:nvGrpSpPr>
          <p:grpSpPr>
            <a:xfrm>
              <a:off x="969654" y="6234429"/>
              <a:ext cx="457200" cy="457200"/>
              <a:chOff x="1971411" y="3855027"/>
              <a:chExt cx="457200" cy="457200"/>
            </a:xfrm>
            <a:solidFill>
              <a:schemeClr val="accent2"/>
            </a:solidFill>
          </p:grpSpPr>
          <p:sp>
            <p:nvSpPr>
              <p:cNvPr id="41" name="Rectangle 40">
                <a:extLst>
                  <a:ext uri="{FF2B5EF4-FFF2-40B4-BE49-F238E27FC236}">
                    <a16:creationId xmlns:a16="http://schemas.microsoft.com/office/drawing/2014/main" id="{79C4C3BB-ADEA-44BF-A68E-80D9FAFD1D64}"/>
                  </a:ext>
                </a:extLst>
              </p:cNvPr>
              <p:cNvSpPr>
                <a:spLocks noChangeAspect="1"/>
              </p:cNvSpPr>
              <p:nvPr/>
            </p:nvSpPr>
            <p:spPr>
              <a:xfrm>
                <a:off x="1971411" y="3855027"/>
                <a:ext cx="457200" cy="457200"/>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2" name="Graphic 41" descr="Checkmark">
                <a:extLst>
                  <a:ext uri="{FF2B5EF4-FFF2-40B4-BE49-F238E27FC236}">
                    <a16:creationId xmlns:a16="http://schemas.microsoft.com/office/drawing/2014/main" id="{4969D340-E922-48BE-A8BE-395D33BC4B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973" y="3901589"/>
                <a:ext cx="364075" cy="364075"/>
              </a:xfrm>
              <a:prstGeom prst="rect">
                <a:avLst/>
              </a:prstGeom>
            </p:spPr>
          </p:pic>
        </p:grpSp>
        <p:pic>
          <p:nvPicPr>
            <p:cNvPr id="43" name="Graphic 42" descr="Checkmark">
              <a:extLst>
                <a:ext uri="{FF2B5EF4-FFF2-40B4-BE49-F238E27FC236}">
                  <a16:creationId xmlns:a16="http://schemas.microsoft.com/office/drawing/2014/main" id="{47165877-FD32-4BD8-A9AA-73AE133B4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185" y="6280990"/>
              <a:ext cx="364075" cy="364075"/>
            </a:xfrm>
            <a:prstGeom prst="rect">
              <a:avLst/>
            </a:prstGeom>
          </p:spPr>
        </p:pic>
      </p:grpSp>
      <p:grpSp>
        <p:nvGrpSpPr>
          <p:cNvPr id="47" name="Group 46">
            <a:extLst>
              <a:ext uri="{FF2B5EF4-FFF2-40B4-BE49-F238E27FC236}">
                <a16:creationId xmlns:a16="http://schemas.microsoft.com/office/drawing/2014/main" id="{13BB3359-43AE-4144-AF38-DDEB8449BE6A}"/>
              </a:ext>
            </a:extLst>
          </p:cNvPr>
          <p:cNvGrpSpPr/>
          <p:nvPr/>
        </p:nvGrpSpPr>
        <p:grpSpPr>
          <a:xfrm>
            <a:off x="6447855" y="2847478"/>
            <a:ext cx="457200" cy="457200"/>
            <a:chOff x="1971411" y="3855027"/>
            <a:chExt cx="457200" cy="457200"/>
          </a:xfrm>
        </p:grpSpPr>
        <p:sp>
          <p:nvSpPr>
            <p:cNvPr id="48" name="Rectangle 47">
              <a:extLst>
                <a:ext uri="{FF2B5EF4-FFF2-40B4-BE49-F238E27FC236}">
                  <a16:creationId xmlns:a16="http://schemas.microsoft.com/office/drawing/2014/main" id="{9F54FA43-7D49-434D-968A-4118454C61A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9" name="Graphic 48" descr="Checkmark">
              <a:extLst>
                <a:ext uri="{FF2B5EF4-FFF2-40B4-BE49-F238E27FC236}">
                  <a16:creationId xmlns:a16="http://schemas.microsoft.com/office/drawing/2014/main" id="{4DC08869-53A4-4AAD-AC65-8E7CF0EAF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Tree>
    <p:extLst>
      <p:ext uri="{BB962C8B-B14F-4D97-AF65-F5344CB8AC3E}">
        <p14:creationId xmlns:p14="http://schemas.microsoft.com/office/powerpoint/2010/main" val="3906628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 name="Group 3">
            <a:extLst>
              <a:ext uri="{FF2B5EF4-FFF2-40B4-BE49-F238E27FC236}">
                <a16:creationId xmlns:a16="http://schemas.microsoft.com/office/drawing/2014/main" id="{2361635A-2380-4E38-92CC-C736843983F2}"/>
              </a:ext>
            </a:extLst>
          </p:cNvPr>
          <p:cNvGrpSpPr/>
          <p:nvPr/>
        </p:nvGrpSpPr>
        <p:grpSpPr>
          <a:xfrm>
            <a:off x="924781" y="4657968"/>
            <a:ext cx="457200" cy="457200"/>
            <a:chOff x="923093" y="4592332"/>
            <a:chExt cx="457200" cy="457200"/>
          </a:xfrm>
        </p:grpSpPr>
        <p:sp>
          <p:nvSpPr>
            <p:cNvPr id="31" name="Rectangle 30">
              <a:extLst>
                <a:ext uri="{FF2B5EF4-FFF2-40B4-BE49-F238E27FC236}">
                  <a16:creationId xmlns:a16="http://schemas.microsoft.com/office/drawing/2014/main" id="{6376E691-E530-4D9D-B4F0-43D0C396066C}"/>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2" name="Graphic 31" descr="Checkmark">
              <a:extLst>
                <a:ext uri="{FF2B5EF4-FFF2-40B4-BE49-F238E27FC236}">
                  <a16:creationId xmlns:a16="http://schemas.microsoft.com/office/drawing/2014/main" id="{402C207D-7D4A-4404-B33A-C781C2D2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
        <p:nvSpPr>
          <p:cNvPr id="35" name="Content Placeholder 2">
            <a:extLst>
              <a:ext uri="{FF2B5EF4-FFF2-40B4-BE49-F238E27FC236}">
                <a16:creationId xmlns:a16="http://schemas.microsoft.com/office/drawing/2014/main" id="{D4AA55B9-71DC-45E9-8A68-B1BEF12A07D0}"/>
              </a:ext>
            </a:extLst>
          </p:cNvPr>
          <p:cNvSpPr txBox="1">
            <a:spLocks/>
          </p:cNvSpPr>
          <p:nvPr/>
        </p:nvSpPr>
        <p:spPr>
          <a:xfrm>
            <a:off x="1476659" y="4657968"/>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Ensuring all interpreters maintain visual access to the courtroom at all times</a:t>
            </a:r>
          </a:p>
        </p:txBody>
      </p:sp>
      <p:sp>
        <p:nvSpPr>
          <p:cNvPr id="36" name="Content Placeholder 2">
            <a:extLst>
              <a:ext uri="{FF2B5EF4-FFF2-40B4-BE49-F238E27FC236}">
                <a16:creationId xmlns:a16="http://schemas.microsoft.com/office/drawing/2014/main" id="{C8B20D17-8625-415C-8E18-EF381B52919F}"/>
              </a:ext>
            </a:extLst>
          </p:cNvPr>
          <p:cNvSpPr txBox="1">
            <a:spLocks/>
          </p:cNvSpPr>
          <p:nvPr/>
        </p:nvSpPr>
        <p:spPr>
          <a:xfrm>
            <a:off x="1476659" y="5392936"/>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Practicing how to work in the simultaneous, consecutive, and privacy modes between team members</a:t>
            </a:r>
          </a:p>
        </p:txBody>
      </p:sp>
      <p:sp>
        <p:nvSpPr>
          <p:cNvPr id="37" name="Content Placeholder 2">
            <a:extLst>
              <a:ext uri="{FF2B5EF4-FFF2-40B4-BE49-F238E27FC236}">
                <a16:creationId xmlns:a16="http://schemas.microsoft.com/office/drawing/2014/main" id="{DB4BAFFD-881D-4D34-862A-77AF308EF5E7}"/>
              </a:ext>
            </a:extLst>
          </p:cNvPr>
          <p:cNvSpPr txBox="1">
            <a:spLocks/>
          </p:cNvSpPr>
          <p:nvPr/>
        </p:nvSpPr>
        <p:spPr>
          <a:xfrm>
            <a:off x="6961735" y="2847478"/>
            <a:ext cx="4619341" cy="56597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Agreeing on protocols to request technical assistance from the court</a:t>
            </a:r>
          </a:p>
        </p:txBody>
      </p:sp>
      <p:sp>
        <p:nvSpPr>
          <p:cNvPr id="38" name="Content Placeholder 2">
            <a:extLst>
              <a:ext uri="{FF2B5EF4-FFF2-40B4-BE49-F238E27FC236}">
                <a16:creationId xmlns:a16="http://schemas.microsoft.com/office/drawing/2014/main" id="{4A02C4E5-B08B-4B85-A3C4-18A50B3C68BB}"/>
              </a:ext>
            </a:extLst>
          </p:cNvPr>
          <p:cNvSpPr txBox="1">
            <a:spLocks/>
          </p:cNvSpPr>
          <p:nvPr/>
        </p:nvSpPr>
        <p:spPr>
          <a:xfrm>
            <a:off x="6961733" y="3545665"/>
            <a:ext cx="4619341" cy="1460098"/>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Using texts, instant messaging, or pre-established hand signals, to notify team members that a correction is needed, that more time is necessary to complete an interpretation, or that an interpreter needs to rest</a:t>
            </a:r>
          </a:p>
        </p:txBody>
      </p:sp>
      <p:grpSp>
        <p:nvGrpSpPr>
          <p:cNvPr id="5" name="Group 4">
            <a:extLst>
              <a:ext uri="{FF2B5EF4-FFF2-40B4-BE49-F238E27FC236}">
                <a16:creationId xmlns:a16="http://schemas.microsoft.com/office/drawing/2014/main" id="{6AB3E6EA-3A6B-4479-804B-5D4FC5CEAAAD}"/>
              </a:ext>
            </a:extLst>
          </p:cNvPr>
          <p:cNvGrpSpPr/>
          <p:nvPr/>
        </p:nvGrpSpPr>
        <p:grpSpPr>
          <a:xfrm>
            <a:off x="924781" y="5392936"/>
            <a:ext cx="457200" cy="457200"/>
            <a:chOff x="969654" y="6234429"/>
            <a:chExt cx="457200" cy="457200"/>
          </a:xfrm>
        </p:grpSpPr>
        <p:grpSp>
          <p:nvGrpSpPr>
            <p:cNvPr id="40" name="Group 39">
              <a:extLst>
                <a:ext uri="{FF2B5EF4-FFF2-40B4-BE49-F238E27FC236}">
                  <a16:creationId xmlns:a16="http://schemas.microsoft.com/office/drawing/2014/main" id="{1E752168-DEC3-4722-B168-9C064FEB8872}"/>
                </a:ext>
              </a:extLst>
            </p:cNvPr>
            <p:cNvGrpSpPr/>
            <p:nvPr/>
          </p:nvGrpSpPr>
          <p:grpSpPr>
            <a:xfrm>
              <a:off x="969654" y="6234429"/>
              <a:ext cx="457200" cy="457200"/>
              <a:chOff x="1971411" y="3855027"/>
              <a:chExt cx="457200" cy="457200"/>
            </a:xfrm>
            <a:solidFill>
              <a:schemeClr val="accent2"/>
            </a:solidFill>
          </p:grpSpPr>
          <p:sp>
            <p:nvSpPr>
              <p:cNvPr id="41" name="Rectangle 40">
                <a:extLst>
                  <a:ext uri="{FF2B5EF4-FFF2-40B4-BE49-F238E27FC236}">
                    <a16:creationId xmlns:a16="http://schemas.microsoft.com/office/drawing/2014/main" id="{79C4C3BB-ADEA-44BF-A68E-80D9FAFD1D64}"/>
                  </a:ext>
                </a:extLst>
              </p:cNvPr>
              <p:cNvSpPr>
                <a:spLocks noChangeAspect="1"/>
              </p:cNvSpPr>
              <p:nvPr/>
            </p:nvSpPr>
            <p:spPr>
              <a:xfrm>
                <a:off x="1971411" y="3855027"/>
                <a:ext cx="457200" cy="457200"/>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2" name="Graphic 41" descr="Checkmark">
                <a:extLst>
                  <a:ext uri="{FF2B5EF4-FFF2-40B4-BE49-F238E27FC236}">
                    <a16:creationId xmlns:a16="http://schemas.microsoft.com/office/drawing/2014/main" id="{4969D340-E922-48BE-A8BE-395D33BC4B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973" y="3901589"/>
                <a:ext cx="364075" cy="364075"/>
              </a:xfrm>
              <a:prstGeom prst="rect">
                <a:avLst/>
              </a:prstGeom>
            </p:spPr>
          </p:pic>
        </p:grpSp>
        <p:pic>
          <p:nvPicPr>
            <p:cNvPr id="43" name="Graphic 42" descr="Checkmark">
              <a:extLst>
                <a:ext uri="{FF2B5EF4-FFF2-40B4-BE49-F238E27FC236}">
                  <a16:creationId xmlns:a16="http://schemas.microsoft.com/office/drawing/2014/main" id="{47165877-FD32-4BD8-A9AA-73AE133B4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185" y="6280990"/>
              <a:ext cx="364075" cy="364075"/>
            </a:xfrm>
            <a:prstGeom prst="rect">
              <a:avLst/>
            </a:prstGeom>
          </p:spPr>
        </p:pic>
      </p:grpSp>
      <p:grpSp>
        <p:nvGrpSpPr>
          <p:cNvPr id="44" name="Group 43">
            <a:extLst>
              <a:ext uri="{FF2B5EF4-FFF2-40B4-BE49-F238E27FC236}">
                <a16:creationId xmlns:a16="http://schemas.microsoft.com/office/drawing/2014/main" id="{20338E0E-E908-4F50-9EEC-82C10FB046F7}"/>
              </a:ext>
            </a:extLst>
          </p:cNvPr>
          <p:cNvGrpSpPr/>
          <p:nvPr/>
        </p:nvGrpSpPr>
        <p:grpSpPr>
          <a:xfrm>
            <a:off x="6447855" y="3545665"/>
            <a:ext cx="457200" cy="457200"/>
            <a:chOff x="1971411" y="3855027"/>
            <a:chExt cx="457200" cy="457200"/>
          </a:xfrm>
        </p:grpSpPr>
        <p:sp>
          <p:nvSpPr>
            <p:cNvPr id="45" name="Rectangle 44">
              <a:extLst>
                <a:ext uri="{FF2B5EF4-FFF2-40B4-BE49-F238E27FC236}">
                  <a16:creationId xmlns:a16="http://schemas.microsoft.com/office/drawing/2014/main" id="{BEFF0A71-D5AD-4B3E-B1DD-9076C081F007}"/>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mark">
              <a:extLst>
                <a:ext uri="{FF2B5EF4-FFF2-40B4-BE49-F238E27FC236}">
                  <a16:creationId xmlns:a16="http://schemas.microsoft.com/office/drawing/2014/main" id="{802EBDA9-09F9-4A42-B964-E450700A2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7" name="Group 46">
            <a:extLst>
              <a:ext uri="{FF2B5EF4-FFF2-40B4-BE49-F238E27FC236}">
                <a16:creationId xmlns:a16="http://schemas.microsoft.com/office/drawing/2014/main" id="{13BB3359-43AE-4144-AF38-DDEB8449BE6A}"/>
              </a:ext>
            </a:extLst>
          </p:cNvPr>
          <p:cNvGrpSpPr/>
          <p:nvPr/>
        </p:nvGrpSpPr>
        <p:grpSpPr>
          <a:xfrm>
            <a:off x="6447855" y="2847478"/>
            <a:ext cx="457200" cy="457200"/>
            <a:chOff x="1971411" y="3855027"/>
            <a:chExt cx="457200" cy="457200"/>
          </a:xfrm>
        </p:grpSpPr>
        <p:sp>
          <p:nvSpPr>
            <p:cNvPr id="48" name="Rectangle 47">
              <a:extLst>
                <a:ext uri="{FF2B5EF4-FFF2-40B4-BE49-F238E27FC236}">
                  <a16:creationId xmlns:a16="http://schemas.microsoft.com/office/drawing/2014/main" id="{9F54FA43-7D49-434D-968A-4118454C61A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9" name="Graphic 48" descr="Checkmark">
              <a:extLst>
                <a:ext uri="{FF2B5EF4-FFF2-40B4-BE49-F238E27FC236}">
                  <a16:creationId xmlns:a16="http://schemas.microsoft.com/office/drawing/2014/main" id="{4DC08869-53A4-4AAD-AC65-8E7CF0EAF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Tree>
    <p:extLst>
      <p:ext uri="{BB962C8B-B14F-4D97-AF65-F5344CB8AC3E}">
        <p14:creationId xmlns:p14="http://schemas.microsoft.com/office/powerpoint/2010/main" val="88582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2920595" y="819806"/>
            <a:ext cx="6350811" cy="822960"/>
          </a:xfrm>
        </p:spPr>
        <p:txBody>
          <a:bodyPr anchor="t" anchorCtr="0">
            <a:normAutofit/>
          </a:bodyPr>
          <a:lstStyle/>
          <a:p>
            <a:pPr algn="ctr"/>
            <a:r>
              <a:rPr lang="en-US" dirty="0"/>
              <a:t>Interpreting as Part of a Team</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11003" y="1523149"/>
            <a:ext cx="11569995" cy="1048734"/>
          </a:xfrm>
        </p:spPr>
        <p:txBody>
          <a:bodyPr rIns="0">
            <a:noAutofit/>
          </a:bodyPr>
          <a:lstStyle/>
          <a:p>
            <a:pPr algn="ctr">
              <a:spcBef>
                <a:spcPts val="0"/>
              </a:spcBef>
            </a:pPr>
            <a:r>
              <a:rPr lang="en-US" sz="1800" dirty="0">
                <a:solidFill>
                  <a:schemeClr val="accent6">
                    <a:lumMod val="75000"/>
                  </a:schemeClr>
                </a:solidFill>
              </a:rPr>
              <a:t>Regardless of the configuration, team interpreting standards still apply. The team must still function as a </a:t>
            </a:r>
          </a:p>
          <a:p>
            <a:pPr algn="ctr">
              <a:spcBef>
                <a:spcPts val="0"/>
              </a:spcBef>
            </a:pPr>
            <a:r>
              <a:rPr lang="en-US" sz="1800" dirty="0">
                <a:solidFill>
                  <a:schemeClr val="accent6">
                    <a:lumMod val="75000"/>
                  </a:schemeClr>
                </a:solidFill>
              </a:rPr>
              <a:t>cohesive unit, maintaining an accurate and seamless interpretation. Prior to any team interpreting event, </a:t>
            </a:r>
          </a:p>
          <a:p>
            <a:pPr algn="ctr">
              <a:spcBef>
                <a:spcPts val="0"/>
              </a:spcBef>
            </a:pPr>
            <a:r>
              <a:rPr lang="en-US" sz="1800" dirty="0">
                <a:solidFill>
                  <a:schemeClr val="accent6">
                    <a:lumMod val="75000"/>
                  </a:schemeClr>
                </a:solidFill>
              </a:rPr>
              <a:t>all teammates must discuss logistical issues among themselves and with the court, such as: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15" name="Group 14">
            <a:extLst>
              <a:ext uri="{FF2B5EF4-FFF2-40B4-BE49-F238E27FC236}">
                <a16:creationId xmlns:a16="http://schemas.microsoft.com/office/drawing/2014/main" id="{6A7D007D-E559-4D61-8216-BC87F98CD226}"/>
              </a:ext>
            </a:extLst>
          </p:cNvPr>
          <p:cNvGrpSpPr/>
          <p:nvPr/>
        </p:nvGrpSpPr>
        <p:grpSpPr>
          <a:xfrm>
            <a:off x="924781" y="3923000"/>
            <a:ext cx="457200" cy="457200"/>
            <a:chOff x="1971411" y="3855027"/>
            <a:chExt cx="457200" cy="457200"/>
          </a:xfrm>
        </p:grpSpPr>
        <p:sp>
          <p:nvSpPr>
            <p:cNvPr id="17" name="Rectangle 16">
              <a:extLst>
                <a:ext uri="{FF2B5EF4-FFF2-40B4-BE49-F238E27FC236}">
                  <a16:creationId xmlns:a16="http://schemas.microsoft.com/office/drawing/2014/main" id="{40D3750A-B686-4334-B6E8-BF317947B4CE}"/>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BD5C9987-E0A3-41A6-8CAB-1732BB390A3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20" name="Group 19">
            <a:extLst>
              <a:ext uri="{FF2B5EF4-FFF2-40B4-BE49-F238E27FC236}">
                <a16:creationId xmlns:a16="http://schemas.microsoft.com/office/drawing/2014/main" id="{C53098A1-3A9C-4BAE-9806-C73FA3566F13}"/>
              </a:ext>
            </a:extLst>
          </p:cNvPr>
          <p:cNvGrpSpPr/>
          <p:nvPr/>
        </p:nvGrpSpPr>
        <p:grpSpPr>
          <a:xfrm>
            <a:off x="924781" y="2847478"/>
            <a:ext cx="457200" cy="457200"/>
            <a:chOff x="1971411" y="3855027"/>
            <a:chExt cx="457200" cy="457200"/>
          </a:xfrm>
        </p:grpSpPr>
        <p:sp>
          <p:nvSpPr>
            <p:cNvPr id="21" name="Rectangle 20">
              <a:extLst>
                <a:ext uri="{FF2B5EF4-FFF2-40B4-BE49-F238E27FC236}">
                  <a16:creationId xmlns:a16="http://schemas.microsoft.com/office/drawing/2014/main" id="{AAD11CCE-C632-4154-B188-B23EBEA99052}"/>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29" name="Graphic 28" descr="Checkmark">
              <a:extLst>
                <a:ext uri="{FF2B5EF4-FFF2-40B4-BE49-F238E27FC236}">
                  <a16:creationId xmlns:a16="http://schemas.microsoft.com/office/drawing/2014/main" id="{5613FA13-9477-4103-A713-0B49EA6106E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 name="Group 3">
            <a:extLst>
              <a:ext uri="{FF2B5EF4-FFF2-40B4-BE49-F238E27FC236}">
                <a16:creationId xmlns:a16="http://schemas.microsoft.com/office/drawing/2014/main" id="{2361635A-2380-4E38-92CC-C736843983F2}"/>
              </a:ext>
            </a:extLst>
          </p:cNvPr>
          <p:cNvGrpSpPr/>
          <p:nvPr/>
        </p:nvGrpSpPr>
        <p:grpSpPr>
          <a:xfrm>
            <a:off x="924781" y="4657968"/>
            <a:ext cx="457200" cy="457200"/>
            <a:chOff x="923093" y="4592332"/>
            <a:chExt cx="457200" cy="457200"/>
          </a:xfrm>
        </p:grpSpPr>
        <p:sp>
          <p:nvSpPr>
            <p:cNvPr id="31" name="Rectangle 30">
              <a:extLst>
                <a:ext uri="{FF2B5EF4-FFF2-40B4-BE49-F238E27FC236}">
                  <a16:creationId xmlns:a16="http://schemas.microsoft.com/office/drawing/2014/main" id="{6376E691-E530-4D9D-B4F0-43D0C396066C}"/>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32" name="Graphic 31" descr="Checkmark">
              <a:extLst>
                <a:ext uri="{FF2B5EF4-FFF2-40B4-BE49-F238E27FC236}">
                  <a16:creationId xmlns:a16="http://schemas.microsoft.com/office/drawing/2014/main" id="{402C207D-7D4A-4404-B33A-C781C2D242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
        <p:nvSpPr>
          <p:cNvPr id="33" name="Content Placeholder 2">
            <a:extLst>
              <a:ext uri="{FF2B5EF4-FFF2-40B4-BE49-F238E27FC236}">
                <a16:creationId xmlns:a16="http://schemas.microsoft.com/office/drawing/2014/main" id="{BD64948E-F4DC-4137-8184-AAD25BA17CDC}"/>
              </a:ext>
            </a:extLst>
          </p:cNvPr>
          <p:cNvSpPr txBox="1">
            <a:spLocks/>
          </p:cNvSpPr>
          <p:nvPr/>
        </p:nvSpPr>
        <p:spPr>
          <a:xfrm>
            <a:off x="1476659" y="2847478"/>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Scheduling a session with the team before the hearing to test bandwidth, equipment placement, sound quality, monitors, and cameras</a:t>
            </a:r>
          </a:p>
        </p:txBody>
      </p:sp>
      <p:sp>
        <p:nvSpPr>
          <p:cNvPr id="34" name="Content Placeholder 2">
            <a:extLst>
              <a:ext uri="{FF2B5EF4-FFF2-40B4-BE49-F238E27FC236}">
                <a16:creationId xmlns:a16="http://schemas.microsoft.com/office/drawing/2014/main" id="{33253C5D-FFDE-4BA6-BBF1-70AA81742780}"/>
              </a:ext>
            </a:extLst>
          </p:cNvPr>
          <p:cNvSpPr txBox="1">
            <a:spLocks/>
          </p:cNvSpPr>
          <p:nvPr/>
        </p:nvSpPr>
        <p:spPr>
          <a:xfrm>
            <a:off x="1476659" y="3923000"/>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Confirming how the resting interpreter will provide ongoing support to the active interpreter</a:t>
            </a:r>
          </a:p>
        </p:txBody>
      </p:sp>
      <p:sp>
        <p:nvSpPr>
          <p:cNvPr id="35" name="Content Placeholder 2">
            <a:extLst>
              <a:ext uri="{FF2B5EF4-FFF2-40B4-BE49-F238E27FC236}">
                <a16:creationId xmlns:a16="http://schemas.microsoft.com/office/drawing/2014/main" id="{D4AA55B9-71DC-45E9-8A68-B1BEF12A07D0}"/>
              </a:ext>
            </a:extLst>
          </p:cNvPr>
          <p:cNvSpPr txBox="1">
            <a:spLocks/>
          </p:cNvSpPr>
          <p:nvPr/>
        </p:nvSpPr>
        <p:spPr>
          <a:xfrm>
            <a:off x="1476659" y="4657968"/>
            <a:ext cx="4488205" cy="60238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Ensuring all interpreters maintain visual access to the courtroom at all times</a:t>
            </a:r>
          </a:p>
        </p:txBody>
      </p:sp>
      <p:sp>
        <p:nvSpPr>
          <p:cNvPr id="36" name="Content Placeholder 2">
            <a:extLst>
              <a:ext uri="{FF2B5EF4-FFF2-40B4-BE49-F238E27FC236}">
                <a16:creationId xmlns:a16="http://schemas.microsoft.com/office/drawing/2014/main" id="{C8B20D17-8625-415C-8E18-EF381B52919F}"/>
              </a:ext>
            </a:extLst>
          </p:cNvPr>
          <p:cNvSpPr txBox="1">
            <a:spLocks/>
          </p:cNvSpPr>
          <p:nvPr/>
        </p:nvSpPr>
        <p:spPr>
          <a:xfrm>
            <a:off x="1476659" y="5392936"/>
            <a:ext cx="4488205"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Practicing how to work in the simultaneous, consecutive, and privacy modes between team members</a:t>
            </a:r>
          </a:p>
        </p:txBody>
      </p:sp>
      <p:sp>
        <p:nvSpPr>
          <p:cNvPr id="37" name="Content Placeholder 2">
            <a:extLst>
              <a:ext uri="{FF2B5EF4-FFF2-40B4-BE49-F238E27FC236}">
                <a16:creationId xmlns:a16="http://schemas.microsoft.com/office/drawing/2014/main" id="{DB4BAFFD-881D-4D34-862A-77AF308EF5E7}"/>
              </a:ext>
            </a:extLst>
          </p:cNvPr>
          <p:cNvSpPr txBox="1">
            <a:spLocks/>
          </p:cNvSpPr>
          <p:nvPr/>
        </p:nvSpPr>
        <p:spPr>
          <a:xfrm>
            <a:off x="6961735" y="2847478"/>
            <a:ext cx="4619341" cy="56597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Agreeing on protocols to request technical assistance from the court</a:t>
            </a:r>
          </a:p>
        </p:txBody>
      </p:sp>
      <p:sp>
        <p:nvSpPr>
          <p:cNvPr id="38" name="Content Placeholder 2">
            <a:extLst>
              <a:ext uri="{FF2B5EF4-FFF2-40B4-BE49-F238E27FC236}">
                <a16:creationId xmlns:a16="http://schemas.microsoft.com/office/drawing/2014/main" id="{4A02C4E5-B08B-4B85-A3C4-18A50B3C68BB}"/>
              </a:ext>
            </a:extLst>
          </p:cNvPr>
          <p:cNvSpPr txBox="1">
            <a:spLocks/>
          </p:cNvSpPr>
          <p:nvPr/>
        </p:nvSpPr>
        <p:spPr>
          <a:xfrm>
            <a:off x="6961733" y="3545665"/>
            <a:ext cx="4619341" cy="1460098"/>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Using texts, instant messaging, or pre-established hand signals, to notify team members that a correction is needed, that more time is necessary to complete an interpretation, or that an interpreter needs to rest</a:t>
            </a:r>
          </a:p>
        </p:txBody>
      </p:sp>
      <p:sp>
        <p:nvSpPr>
          <p:cNvPr id="39" name="Content Placeholder 2">
            <a:extLst>
              <a:ext uri="{FF2B5EF4-FFF2-40B4-BE49-F238E27FC236}">
                <a16:creationId xmlns:a16="http://schemas.microsoft.com/office/drawing/2014/main" id="{2DA0DB35-0D63-4142-ACF9-2B91055F8157}"/>
              </a:ext>
            </a:extLst>
          </p:cNvPr>
          <p:cNvSpPr txBox="1">
            <a:spLocks/>
          </p:cNvSpPr>
          <p:nvPr/>
        </p:nvSpPr>
        <p:spPr>
          <a:xfrm>
            <a:off x="6961735" y="5137973"/>
            <a:ext cx="4619341" cy="939172"/>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1600" dirty="0">
                <a:solidFill>
                  <a:schemeClr val="accent6">
                    <a:lumMod val="75000"/>
                  </a:schemeClr>
                </a:solidFill>
              </a:rPr>
              <a:t>Determining team assignments, for example, if one interpreter is on site and the other is remote, the on-site interpreter should be responsible for sight translating evidence</a:t>
            </a:r>
          </a:p>
        </p:txBody>
      </p:sp>
      <p:grpSp>
        <p:nvGrpSpPr>
          <p:cNvPr id="5" name="Group 4">
            <a:extLst>
              <a:ext uri="{FF2B5EF4-FFF2-40B4-BE49-F238E27FC236}">
                <a16:creationId xmlns:a16="http://schemas.microsoft.com/office/drawing/2014/main" id="{6AB3E6EA-3A6B-4479-804B-5D4FC5CEAAAD}"/>
              </a:ext>
            </a:extLst>
          </p:cNvPr>
          <p:cNvGrpSpPr/>
          <p:nvPr/>
        </p:nvGrpSpPr>
        <p:grpSpPr>
          <a:xfrm>
            <a:off x="924781" y="5392936"/>
            <a:ext cx="457200" cy="457200"/>
            <a:chOff x="969654" y="6234429"/>
            <a:chExt cx="457200" cy="457200"/>
          </a:xfrm>
        </p:grpSpPr>
        <p:grpSp>
          <p:nvGrpSpPr>
            <p:cNvPr id="40" name="Group 39">
              <a:extLst>
                <a:ext uri="{FF2B5EF4-FFF2-40B4-BE49-F238E27FC236}">
                  <a16:creationId xmlns:a16="http://schemas.microsoft.com/office/drawing/2014/main" id="{1E752168-DEC3-4722-B168-9C064FEB8872}"/>
                </a:ext>
              </a:extLst>
            </p:cNvPr>
            <p:cNvGrpSpPr/>
            <p:nvPr/>
          </p:nvGrpSpPr>
          <p:grpSpPr>
            <a:xfrm>
              <a:off x="969654" y="6234429"/>
              <a:ext cx="457200" cy="457200"/>
              <a:chOff x="1971411" y="3855027"/>
              <a:chExt cx="457200" cy="457200"/>
            </a:xfrm>
            <a:solidFill>
              <a:schemeClr val="accent2"/>
            </a:solidFill>
          </p:grpSpPr>
          <p:sp>
            <p:nvSpPr>
              <p:cNvPr id="41" name="Rectangle 40">
                <a:extLst>
                  <a:ext uri="{FF2B5EF4-FFF2-40B4-BE49-F238E27FC236}">
                    <a16:creationId xmlns:a16="http://schemas.microsoft.com/office/drawing/2014/main" id="{79C4C3BB-ADEA-44BF-A68E-80D9FAFD1D64}"/>
                  </a:ext>
                </a:extLst>
              </p:cNvPr>
              <p:cNvSpPr>
                <a:spLocks noChangeAspect="1"/>
              </p:cNvSpPr>
              <p:nvPr/>
            </p:nvSpPr>
            <p:spPr>
              <a:xfrm>
                <a:off x="1971411" y="3855027"/>
                <a:ext cx="457200" cy="457200"/>
              </a:xfrm>
              <a:prstGeom prst="rect">
                <a:avLst/>
              </a:prstGeom>
              <a:grp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42" name="Graphic 41" descr="Checkmark">
                <a:extLst>
                  <a:ext uri="{FF2B5EF4-FFF2-40B4-BE49-F238E27FC236}">
                    <a16:creationId xmlns:a16="http://schemas.microsoft.com/office/drawing/2014/main" id="{4969D340-E922-48BE-A8BE-395D33BC4B3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017973" y="3901589"/>
                <a:ext cx="364075" cy="364075"/>
              </a:xfrm>
              <a:prstGeom prst="rect">
                <a:avLst/>
              </a:prstGeom>
            </p:spPr>
          </p:pic>
        </p:grpSp>
        <p:pic>
          <p:nvPicPr>
            <p:cNvPr id="43" name="Graphic 42" descr="Checkmark">
              <a:extLst>
                <a:ext uri="{FF2B5EF4-FFF2-40B4-BE49-F238E27FC236}">
                  <a16:creationId xmlns:a16="http://schemas.microsoft.com/office/drawing/2014/main" id="{47165877-FD32-4BD8-A9AA-73AE133B4EE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185" y="6280990"/>
              <a:ext cx="364075" cy="364075"/>
            </a:xfrm>
            <a:prstGeom prst="rect">
              <a:avLst/>
            </a:prstGeom>
          </p:spPr>
        </p:pic>
      </p:grpSp>
      <p:grpSp>
        <p:nvGrpSpPr>
          <p:cNvPr id="44" name="Group 43">
            <a:extLst>
              <a:ext uri="{FF2B5EF4-FFF2-40B4-BE49-F238E27FC236}">
                <a16:creationId xmlns:a16="http://schemas.microsoft.com/office/drawing/2014/main" id="{20338E0E-E908-4F50-9EEC-82C10FB046F7}"/>
              </a:ext>
            </a:extLst>
          </p:cNvPr>
          <p:cNvGrpSpPr/>
          <p:nvPr/>
        </p:nvGrpSpPr>
        <p:grpSpPr>
          <a:xfrm>
            <a:off x="6447855" y="3545665"/>
            <a:ext cx="457200" cy="457200"/>
            <a:chOff x="1971411" y="3855027"/>
            <a:chExt cx="457200" cy="457200"/>
          </a:xfrm>
        </p:grpSpPr>
        <p:sp>
          <p:nvSpPr>
            <p:cNvPr id="45" name="Rectangle 44">
              <a:extLst>
                <a:ext uri="{FF2B5EF4-FFF2-40B4-BE49-F238E27FC236}">
                  <a16:creationId xmlns:a16="http://schemas.microsoft.com/office/drawing/2014/main" id="{BEFF0A71-D5AD-4B3E-B1DD-9076C081F007}"/>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Graphic 45" descr="Checkmark">
              <a:extLst>
                <a:ext uri="{FF2B5EF4-FFF2-40B4-BE49-F238E27FC236}">
                  <a16:creationId xmlns:a16="http://schemas.microsoft.com/office/drawing/2014/main" id="{802EBDA9-09F9-4A42-B964-E450700A2F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47" name="Group 46">
            <a:extLst>
              <a:ext uri="{FF2B5EF4-FFF2-40B4-BE49-F238E27FC236}">
                <a16:creationId xmlns:a16="http://schemas.microsoft.com/office/drawing/2014/main" id="{13BB3359-43AE-4144-AF38-DDEB8449BE6A}"/>
              </a:ext>
            </a:extLst>
          </p:cNvPr>
          <p:cNvGrpSpPr/>
          <p:nvPr/>
        </p:nvGrpSpPr>
        <p:grpSpPr>
          <a:xfrm>
            <a:off x="6447855" y="2847478"/>
            <a:ext cx="457200" cy="457200"/>
            <a:chOff x="1971411" y="3855027"/>
            <a:chExt cx="457200" cy="457200"/>
          </a:xfrm>
        </p:grpSpPr>
        <p:sp>
          <p:nvSpPr>
            <p:cNvPr id="48" name="Rectangle 47">
              <a:extLst>
                <a:ext uri="{FF2B5EF4-FFF2-40B4-BE49-F238E27FC236}">
                  <a16:creationId xmlns:a16="http://schemas.microsoft.com/office/drawing/2014/main" id="{9F54FA43-7D49-434D-968A-4118454C61A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49" name="Graphic 48" descr="Checkmark">
              <a:extLst>
                <a:ext uri="{FF2B5EF4-FFF2-40B4-BE49-F238E27FC236}">
                  <a16:creationId xmlns:a16="http://schemas.microsoft.com/office/drawing/2014/main" id="{4DC08869-53A4-4AAD-AC65-8E7CF0EAFB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50" name="Group 49">
            <a:extLst>
              <a:ext uri="{FF2B5EF4-FFF2-40B4-BE49-F238E27FC236}">
                <a16:creationId xmlns:a16="http://schemas.microsoft.com/office/drawing/2014/main" id="{4471C208-AB88-4D5C-8C7C-7998C54047C0}"/>
              </a:ext>
            </a:extLst>
          </p:cNvPr>
          <p:cNvGrpSpPr/>
          <p:nvPr/>
        </p:nvGrpSpPr>
        <p:grpSpPr>
          <a:xfrm>
            <a:off x="6447855" y="5137973"/>
            <a:ext cx="457200" cy="457200"/>
            <a:chOff x="923093" y="4592332"/>
            <a:chExt cx="457200" cy="457200"/>
          </a:xfrm>
        </p:grpSpPr>
        <p:sp>
          <p:nvSpPr>
            <p:cNvPr id="51" name="Rectangle 50">
              <a:extLst>
                <a:ext uri="{FF2B5EF4-FFF2-40B4-BE49-F238E27FC236}">
                  <a16:creationId xmlns:a16="http://schemas.microsoft.com/office/drawing/2014/main" id="{55F67336-820B-4821-B02A-A169643B9EE5}"/>
                </a:ext>
              </a:extLst>
            </p:cNvPr>
            <p:cNvSpPr>
              <a:spLocks noChangeAspect="1"/>
            </p:cNvSpPr>
            <p:nvPr/>
          </p:nvSpPr>
          <p:spPr>
            <a:xfrm>
              <a:off x="923093" y="4592332"/>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52" name="Graphic 51" descr="Checkmark">
              <a:extLst>
                <a:ext uri="{FF2B5EF4-FFF2-40B4-BE49-F238E27FC236}">
                  <a16:creationId xmlns:a16="http://schemas.microsoft.com/office/drawing/2014/main" id="{F11FE13A-669A-4AE9-BF0F-8867A8EE0BA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69655" y="4638894"/>
              <a:ext cx="364075" cy="364075"/>
            </a:xfrm>
            <a:prstGeom prst="rect">
              <a:avLst/>
            </a:prstGeom>
          </p:spPr>
        </p:pic>
      </p:grpSp>
    </p:spTree>
    <p:extLst>
      <p:ext uri="{BB962C8B-B14F-4D97-AF65-F5344CB8AC3E}">
        <p14:creationId xmlns:p14="http://schemas.microsoft.com/office/powerpoint/2010/main" val="14963245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340516"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1784416"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1205802"/>
            <a:ext cx="4266460" cy="822960"/>
          </a:xfrm>
        </p:spPr>
        <p:txBody>
          <a:bodyPr anchor="t" anchorCtr="0">
            <a:normAutofit/>
          </a:bodyPr>
          <a:lstStyle/>
          <a:p>
            <a:r>
              <a:rPr lang="en-US" sz="3600" dirty="0"/>
              <a:t>Introduction</a:t>
            </a:r>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4" y="2028762"/>
            <a:ext cx="4065193" cy="3423519"/>
          </a:xfrm>
        </p:spPr>
        <p:txBody>
          <a:bodyPr rIns="0">
            <a:noAutofit/>
          </a:bodyPr>
          <a:lstStyle/>
          <a:p>
            <a:pPr>
              <a:lnSpc>
                <a:spcPct val="110000"/>
              </a:lnSpc>
            </a:pPr>
            <a:r>
              <a:rPr lang="en-US" sz="1800" dirty="0">
                <a:solidFill>
                  <a:schemeClr val="accent6">
                    <a:lumMod val="75000"/>
                  </a:schemeClr>
                </a:solidFill>
              </a:rPr>
              <a:t>In Module 2, you received an overview of the basic technology needed to be VRI-ready and the professional standards you must possess to serve as a video remote interpreter.</a:t>
            </a:r>
          </a:p>
          <a:p>
            <a:pPr>
              <a:lnSpc>
                <a:spcPct val="110000"/>
              </a:lnSpc>
            </a:pPr>
            <a:endParaRPr lang="en-US" sz="1800" dirty="0">
              <a:solidFill>
                <a:schemeClr val="accent6">
                  <a:lumMod val="75000"/>
                </a:schemeClr>
              </a:solidFill>
            </a:endParaRPr>
          </a:p>
          <a:p>
            <a:pPr>
              <a:lnSpc>
                <a:spcPct val="110000"/>
              </a:lnSpc>
            </a:pPr>
            <a:r>
              <a:rPr lang="en-US" sz="1800" dirty="0">
                <a:solidFill>
                  <a:schemeClr val="accent6">
                    <a:lumMod val="75000"/>
                  </a:schemeClr>
                </a:solidFill>
              </a:rPr>
              <a:t>This module addresses other common courtroom interpreting scenarios that may arise. </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410222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98473" y="136525"/>
            <a:ext cx="8195053" cy="6858001"/>
          </a:xfrm>
          <a:prstGeom prst="hexag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572059" y="616531"/>
            <a:ext cx="7047873" cy="589798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602182" y="2500025"/>
            <a:ext cx="4987637" cy="3567592"/>
          </a:xfrm>
        </p:spPr>
        <p:txBody>
          <a:bodyPr rIns="0">
            <a:noAutofit/>
          </a:bodyPr>
          <a:lstStyle/>
          <a:p>
            <a:pPr algn="ctr"/>
            <a:r>
              <a:rPr lang="en-US" sz="1600" dirty="0">
                <a:solidFill>
                  <a:schemeClr val="accent6">
                    <a:lumMod val="75000"/>
                  </a:schemeClr>
                </a:solidFill>
              </a:rPr>
              <a:t>When serving as a video remote interpreter for attorney-client conversations, the court should instruct you on its preferred method for providing this service. </a:t>
            </a:r>
          </a:p>
          <a:p>
            <a:pPr algn="ctr"/>
            <a:r>
              <a:rPr lang="en-US" sz="1600" dirty="0">
                <a:solidFill>
                  <a:schemeClr val="accent6">
                    <a:lumMod val="75000"/>
                  </a:schemeClr>
                </a:solidFill>
              </a:rPr>
              <a:t>In some instances, a court may require additional equipment or components on existing equipment to ensure confidentiality. In other instances, a judge may clear the courtroom so the attorney and limited English proficient client can converse privately. </a:t>
            </a:r>
          </a:p>
          <a:p>
            <a:pPr algn="ctr"/>
            <a:r>
              <a:rPr lang="en-US" sz="1600" dirty="0">
                <a:solidFill>
                  <a:schemeClr val="accent6">
                    <a:lumMod val="75000"/>
                  </a:schemeClr>
                </a:solidFill>
              </a:rPr>
              <a:t>To protect the privileged nature of these communications, verify with the court you can </a:t>
            </a:r>
            <a:br>
              <a:rPr lang="en-US" sz="1600" dirty="0">
                <a:solidFill>
                  <a:schemeClr val="accent6">
                    <a:lumMod val="75000"/>
                  </a:schemeClr>
                </a:solidFill>
              </a:rPr>
            </a:br>
            <a:r>
              <a:rPr lang="en-US" sz="1600" dirty="0">
                <a:solidFill>
                  <a:schemeClr val="accent6">
                    <a:lumMod val="75000"/>
                  </a:schemeClr>
                </a:solidFill>
              </a:rPr>
              <a:t>comply with their policies and procedures.</a:t>
            </a:r>
          </a:p>
        </p:txBody>
      </p:sp>
      <p:sp>
        <p:nvSpPr>
          <p:cNvPr id="6" name="Title 5">
            <a:extLst>
              <a:ext uri="{FF2B5EF4-FFF2-40B4-BE49-F238E27FC236}">
                <a16:creationId xmlns:a16="http://schemas.microsoft.com/office/drawing/2014/main" id="{ED5DF0AC-2F4B-554D-82FA-53056B39DA2D}"/>
              </a:ext>
            </a:extLst>
          </p:cNvPr>
          <p:cNvSpPr>
            <a:spLocks noGrp="1"/>
          </p:cNvSpPr>
          <p:nvPr>
            <p:ph type="title"/>
          </p:nvPr>
        </p:nvSpPr>
        <p:spPr>
          <a:xfrm>
            <a:off x="2795353" y="790383"/>
            <a:ext cx="6601287" cy="822960"/>
          </a:xfrm>
        </p:spPr>
        <p:txBody>
          <a:bodyPr/>
          <a:lstStyle/>
          <a:p>
            <a:pPr algn="ctr"/>
            <a:r>
              <a:rPr lang="en-US" dirty="0"/>
              <a:t>Interpreting for </a:t>
            </a:r>
            <a:br>
              <a:rPr lang="en-US" dirty="0"/>
            </a:br>
            <a:r>
              <a:rPr lang="en-US" dirty="0"/>
              <a:t>Attorney-Client </a:t>
            </a:r>
            <a:br>
              <a:rPr lang="en-US" dirty="0"/>
            </a:br>
            <a:r>
              <a:rPr lang="en-US" dirty="0"/>
              <a:t>Conversations</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3022776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accent2">
                <a:shade val="45000"/>
                <a:satMod val="135000"/>
              </a:schemeClr>
              <a:prstClr val="white"/>
            </a:duotone>
          </a:blip>
          <a:srcRect/>
          <a:stretch>
            <a:fillRect/>
          </a:stretch>
        </a:blip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98473" y="136525"/>
            <a:ext cx="8195053" cy="6858001"/>
          </a:xfrm>
          <a:prstGeom prst="hexagon">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572059" y="616531"/>
            <a:ext cx="7047873" cy="5897987"/>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3768436" y="3617630"/>
            <a:ext cx="4604599" cy="2924503"/>
          </a:xfrm>
        </p:spPr>
        <p:txBody>
          <a:bodyPr rIns="0">
            <a:noAutofit/>
          </a:bodyPr>
          <a:lstStyle/>
          <a:p>
            <a:pPr algn="ctr"/>
            <a:r>
              <a:rPr lang="en-US" sz="1600" dirty="0">
                <a:solidFill>
                  <a:schemeClr val="accent6">
                    <a:lumMod val="75000"/>
                  </a:schemeClr>
                </a:solidFill>
              </a:rPr>
              <a:t>Video remote interpreters should be prepared to perform sight translations of exhibits or other information. Some courts have an established process for sending information to the interpreter in advance. If the court does not have a method in place, you can suggest options for receiving the information electronically such as through email or a secure file-sharing site.</a:t>
            </a:r>
          </a:p>
        </p:txBody>
      </p:sp>
      <p:sp>
        <p:nvSpPr>
          <p:cNvPr id="6" name="Title 5">
            <a:extLst>
              <a:ext uri="{FF2B5EF4-FFF2-40B4-BE49-F238E27FC236}">
                <a16:creationId xmlns:a16="http://schemas.microsoft.com/office/drawing/2014/main" id="{ED5DF0AC-2F4B-554D-82FA-53056B39DA2D}"/>
              </a:ext>
            </a:extLst>
          </p:cNvPr>
          <p:cNvSpPr>
            <a:spLocks noGrp="1"/>
          </p:cNvSpPr>
          <p:nvPr>
            <p:ph type="title"/>
          </p:nvPr>
        </p:nvSpPr>
        <p:spPr>
          <a:xfrm>
            <a:off x="3666836" y="1787896"/>
            <a:ext cx="4941455" cy="1452473"/>
          </a:xfrm>
        </p:spPr>
        <p:txBody>
          <a:bodyPr/>
          <a:lstStyle/>
          <a:p>
            <a:pPr algn="ctr"/>
            <a:r>
              <a:rPr lang="en-US" dirty="0"/>
              <a:t>Receiving and Interpreting Exhibits and Other Information</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pic>
        <p:nvPicPr>
          <p:cNvPr id="7" name="Graphic 6" descr="Computer">
            <a:extLst>
              <a:ext uri="{FF2B5EF4-FFF2-40B4-BE49-F238E27FC236}">
                <a16:creationId xmlns:a16="http://schemas.microsoft.com/office/drawing/2014/main" id="{A7D34FA9-5F7E-4BC4-A03E-907462C1F1B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638800" y="837382"/>
            <a:ext cx="914400" cy="914400"/>
          </a:xfrm>
          <a:prstGeom prst="rect">
            <a:avLst/>
          </a:prstGeom>
        </p:spPr>
      </p:pic>
    </p:spTree>
    <p:extLst>
      <p:ext uri="{BB962C8B-B14F-4D97-AF65-F5344CB8AC3E}">
        <p14:creationId xmlns:p14="http://schemas.microsoft.com/office/powerpoint/2010/main" val="31901172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(1 of 2)</a:t>
            </a:r>
            <a:endParaRPr lang="en-US" sz="3600"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is the best answer?</a:t>
            </a:r>
          </a:p>
        </p:txBody>
      </p:sp>
      <p:sp>
        <p:nvSpPr>
          <p:cNvPr id="67" name="Content Placeholder 2">
            <a:extLst>
              <a:ext uri="{FF2B5EF4-FFF2-40B4-BE49-F238E27FC236}">
                <a16:creationId xmlns:a16="http://schemas.microsoft.com/office/drawing/2014/main" id="{9F21301F-16BF-784D-BDB4-E86BBA855037}"/>
              </a:ext>
            </a:extLst>
          </p:cNvPr>
          <p:cNvSpPr txBox="1">
            <a:spLocks/>
          </p:cNvSpPr>
          <p:nvPr/>
        </p:nvSpPr>
        <p:spPr>
          <a:xfrm>
            <a:off x="6977619" y="6269409"/>
            <a:ext cx="4723844" cy="438483"/>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[Proceed to the next slide for the correct answer.]</a:t>
            </a:r>
          </a:p>
        </p:txBody>
      </p:sp>
      <p:sp>
        <p:nvSpPr>
          <p:cNvPr id="23" name="Oval 22">
            <a:extLst>
              <a:ext uri="{FF2B5EF4-FFF2-40B4-BE49-F238E27FC236}">
                <a16:creationId xmlns:a16="http://schemas.microsoft.com/office/drawing/2014/main" id="{0FFADF41-AF88-E745-B386-1DD922ADE29B}"/>
              </a:ext>
            </a:extLst>
          </p:cNvPr>
          <p:cNvSpPr>
            <a:spLocks/>
          </p:cNvSpPr>
          <p:nvPr/>
        </p:nvSpPr>
        <p:spPr>
          <a:xfrm>
            <a:off x="6977619" y="205380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5FE7B85-27BA-394B-BD51-B40AF48FC1EF}"/>
              </a:ext>
            </a:extLst>
          </p:cNvPr>
          <p:cNvSpPr>
            <a:spLocks/>
          </p:cNvSpPr>
          <p:nvPr/>
        </p:nvSpPr>
        <p:spPr>
          <a:xfrm>
            <a:off x="6977619" y="267272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E0BD7B-ACCB-014A-93E9-117854E2DA66}"/>
              </a:ext>
            </a:extLst>
          </p:cNvPr>
          <p:cNvSpPr>
            <a:spLocks/>
          </p:cNvSpPr>
          <p:nvPr/>
        </p:nvSpPr>
        <p:spPr>
          <a:xfrm>
            <a:off x="6977619" y="3291840"/>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D9FD929-0461-2341-A8F7-2EA91AB0B060}"/>
              </a:ext>
            </a:extLst>
          </p:cNvPr>
          <p:cNvSpPr>
            <a:spLocks/>
          </p:cNvSpPr>
          <p:nvPr/>
        </p:nvSpPr>
        <p:spPr>
          <a:xfrm>
            <a:off x="6977619" y="3956678"/>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62D918-DB30-7249-957A-F66C77708584}"/>
              </a:ext>
            </a:extLst>
          </p:cNvPr>
          <p:cNvSpPr txBox="1">
            <a:spLocks/>
          </p:cNvSpPr>
          <p:nvPr/>
        </p:nvSpPr>
        <p:spPr>
          <a:xfrm>
            <a:off x="7396348" y="2008082"/>
            <a:ext cx="426687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Meet before the trial to test connections </a:t>
            </a:r>
          </a:p>
        </p:txBody>
      </p:sp>
      <p:sp>
        <p:nvSpPr>
          <p:cNvPr id="17" name="Content Placeholder 2">
            <a:extLst>
              <a:ext uri="{FF2B5EF4-FFF2-40B4-BE49-F238E27FC236}">
                <a16:creationId xmlns:a16="http://schemas.microsoft.com/office/drawing/2014/main" id="{EC69B989-4AB4-5144-9D00-36065AD8356F}"/>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Choose her participation level </a:t>
            </a:r>
          </a:p>
        </p:txBody>
      </p:sp>
      <p:sp>
        <p:nvSpPr>
          <p:cNvPr id="18" name="Content Placeholder 2">
            <a:extLst>
              <a:ext uri="{FF2B5EF4-FFF2-40B4-BE49-F238E27FC236}">
                <a16:creationId xmlns:a16="http://schemas.microsoft.com/office/drawing/2014/main" id="{90F87B7D-E2AE-7B48-8052-A62E0ADB8672}"/>
              </a:ext>
            </a:extLst>
          </p:cNvPr>
          <p:cNvSpPr txBox="1">
            <a:spLocks/>
          </p:cNvSpPr>
          <p:nvPr/>
        </p:nvSpPr>
        <p:spPr>
          <a:xfrm>
            <a:off x="7396348" y="3248235"/>
            <a:ext cx="4419134" cy="66579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Practice working in different mode settings</a:t>
            </a:r>
          </a:p>
        </p:txBody>
      </p:sp>
      <p:sp>
        <p:nvSpPr>
          <p:cNvPr id="19" name="Content Placeholder 2">
            <a:extLst>
              <a:ext uri="{FF2B5EF4-FFF2-40B4-BE49-F238E27FC236}">
                <a16:creationId xmlns:a16="http://schemas.microsoft.com/office/drawing/2014/main" id="{DA673259-CF6F-C44D-B920-30B562711072}"/>
              </a:ext>
            </a:extLst>
          </p:cNvPr>
          <p:cNvSpPr txBox="1">
            <a:spLocks/>
          </p:cNvSpPr>
          <p:nvPr/>
        </p:nvSpPr>
        <p:spPr>
          <a:xfrm>
            <a:off x="7396348" y="3910958"/>
            <a:ext cx="426687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Establish how to request technology help </a:t>
            </a:r>
          </a:p>
        </p:txBody>
      </p:sp>
      <p:sp>
        <p:nvSpPr>
          <p:cNvPr id="22" name="Content Placeholder 2">
            <a:extLst>
              <a:ext uri="{FF2B5EF4-FFF2-40B4-BE49-F238E27FC236}">
                <a16:creationId xmlns:a16="http://schemas.microsoft.com/office/drawing/2014/main" id="{B302F845-3B71-A248-B6FB-3F576BFA4784}"/>
              </a:ext>
            </a:extLst>
          </p:cNvPr>
          <p:cNvSpPr txBox="1">
            <a:spLocks/>
          </p:cNvSpPr>
          <p:nvPr/>
        </p:nvSpPr>
        <p:spPr>
          <a:xfrm>
            <a:off x="705035" y="1808767"/>
            <a:ext cx="4740268" cy="210526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6">
                    <a:lumMod val="75000"/>
                  </a:schemeClr>
                </a:solidFill>
              </a:rPr>
              <a:t>Eliza is preparing to work with a team for a trial that is expected to be long. Which of these is </a:t>
            </a:r>
            <a:r>
              <a:rPr lang="en-US" sz="1800" i="1" dirty="0">
                <a:solidFill>
                  <a:schemeClr val="accent6">
                    <a:lumMod val="75000"/>
                  </a:schemeClr>
                </a:solidFill>
              </a:rPr>
              <a:t>not</a:t>
            </a:r>
            <a:r>
              <a:rPr lang="en-US" sz="1800" dirty="0">
                <a:solidFill>
                  <a:schemeClr val="accent6">
                    <a:lumMod val="75000"/>
                  </a:schemeClr>
                </a:solidFill>
              </a:rPr>
              <a:t> one of the recommended ways to prepare? </a:t>
            </a:r>
          </a:p>
        </p:txBody>
      </p:sp>
    </p:spTree>
    <p:extLst>
      <p:ext uri="{BB962C8B-B14F-4D97-AF65-F5344CB8AC3E}">
        <p14:creationId xmlns:p14="http://schemas.microsoft.com/office/powerpoint/2010/main" val="5483003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(1 of 2)</a:t>
            </a:r>
            <a:endParaRPr lang="en-US" sz="3600"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Which is the best answer?</a:t>
            </a:r>
          </a:p>
        </p:txBody>
      </p:sp>
      <p:sp>
        <p:nvSpPr>
          <p:cNvPr id="23" name="Oval 22">
            <a:extLst>
              <a:ext uri="{FF2B5EF4-FFF2-40B4-BE49-F238E27FC236}">
                <a16:creationId xmlns:a16="http://schemas.microsoft.com/office/drawing/2014/main" id="{0FFADF41-AF88-E745-B386-1DD922ADE29B}"/>
              </a:ext>
            </a:extLst>
          </p:cNvPr>
          <p:cNvSpPr>
            <a:spLocks/>
          </p:cNvSpPr>
          <p:nvPr/>
        </p:nvSpPr>
        <p:spPr>
          <a:xfrm>
            <a:off x="6977046" y="2053802"/>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5FE7B85-27BA-394B-BD51-B40AF48FC1EF}"/>
              </a:ext>
            </a:extLst>
          </p:cNvPr>
          <p:cNvSpPr>
            <a:spLocks/>
          </p:cNvSpPr>
          <p:nvPr/>
        </p:nvSpPr>
        <p:spPr>
          <a:xfrm>
            <a:off x="6977046" y="2673879"/>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B4E0BD7B-ACCB-014A-93E9-117854E2DA66}"/>
              </a:ext>
            </a:extLst>
          </p:cNvPr>
          <p:cNvSpPr>
            <a:spLocks/>
          </p:cNvSpPr>
          <p:nvPr/>
        </p:nvSpPr>
        <p:spPr>
          <a:xfrm>
            <a:off x="6977046" y="3291840"/>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3B62D918-DB30-7249-957A-F66C77708584}"/>
              </a:ext>
            </a:extLst>
          </p:cNvPr>
          <p:cNvSpPr txBox="1">
            <a:spLocks/>
          </p:cNvSpPr>
          <p:nvPr/>
        </p:nvSpPr>
        <p:spPr>
          <a:xfrm>
            <a:off x="7396348" y="2008082"/>
            <a:ext cx="426687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Meet before the trial to test connections </a:t>
            </a:r>
          </a:p>
        </p:txBody>
      </p:sp>
      <p:sp>
        <p:nvSpPr>
          <p:cNvPr id="17" name="Content Placeholder 2">
            <a:extLst>
              <a:ext uri="{FF2B5EF4-FFF2-40B4-BE49-F238E27FC236}">
                <a16:creationId xmlns:a16="http://schemas.microsoft.com/office/drawing/2014/main" id="{EC69B989-4AB4-5144-9D00-36065AD8356F}"/>
              </a:ext>
            </a:extLst>
          </p:cNvPr>
          <p:cNvSpPr txBox="1">
            <a:spLocks/>
          </p:cNvSpPr>
          <p:nvPr/>
        </p:nvSpPr>
        <p:spPr>
          <a:xfrm>
            <a:off x="7396348" y="2628159"/>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Choose her participation level </a:t>
            </a:r>
          </a:p>
        </p:txBody>
      </p:sp>
      <p:sp>
        <p:nvSpPr>
          <p:cNvPr id="18" name="Content Placeholder 2">
            <a:extLst>
              <a:ext uri="{FF2B5EF4-FFF2-40B4-BE49-F238E27FC236}">
                <a16:creationId xmlns:a16="http://schemas.microsoft.com/office/drawing/2014/main" id="{90F87B7D-E2AE-7B48-8052-A62E0ADB8672}"/>
              </a:ext>
            </a:extLst>
          </p:cNvPr>
          <p:cNvSpPr txBox="1">
            <a:spLocks/>
          </p:cNvSpPr>
          <p:nvPr/>
        </p:nvSpPr>
        <p:spPr>
          <a:xfrm>
            <a:off x="7396348" y="3248235"/>
            <a:ext cx="4410170" cy="66579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Practice working in different mode settings</a:t>
            </a:r>
          </a:p>
        </p:txBody>
      </p:sp>
      <p:sp>
        <p:nvSpPr>
          <p:cNvPr id="22" name="Content Placeholder 2">
            <a:extLst>
              <a:ext uri="{FF2B5EF4-FFF2-40B4-BE49-F238E27FC236}">
                <a16:creationId xmlns:a16="http://schemas.microsoft.com/office/drawing/2014/main" id="{B302F845-3B71-A248-B6FB-3F576BFA4784}"/>
              </a:ext>
            </a:extLst>
          </p:cNvPr>
          <p:cNvSpPr txBox="1">
            <a:spLocks/>
          </p:cNvSpPr>
          <p:nvPr/>
        </p:nvSpPr>
        <p:spPr>
          <a:xfrm>
            <a:off x="705035" y="1808767"/>
            <a:ext cx="4740268" cy="2105266"/>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accent6">
                    <a:lumMod val="75000"/>
                  </a:schemeClr>
                </a:solidFill>
              </a:rPr>
              <a:t>Eliza is preparing to work with a team for a trial that is expected to be long. Which of these is </a:t>
            </a:r>
            <a:r>
              <a:rPr lang="en-US" sz="1800" i="1" dirty="0">
                <a:solidFill>
                  <a:schemeClr val="accent6">
                    <a:lumMod val="75000"/>
                  </a:schemeClr>
                </a:solidFill>
              </a:rPr>
              <a:t>not</a:t>
            </a:r>
            <a:r>
              <a:rPr lang="en-US" sz="1800" dirty="0">
                <a:solidFill>
                  <a:schemeClr val="accent6">
                    <a:lumMod val="75000"/>
                  </a:schemeClr>
                </a:solidFill>
              </a:rPr>
              <a:t> one of the recommended ways to prepare? </a:t>
            </a:r>
          </a:p>
        </p:txBody>
      </p:sp>
      <p:sp>
        <p:nvSpPr>
          <p:cNvPr id="20" name="Oval 19">
            <a:extLst>
              <a:ext uri="{FF2B5EF4-FFF2-40B4-BE49-F238E27FC236}">
                <a16:creationId xmlns:a16="http://schemas.microsoft.com/office/drawing/2014/main" id="{B0CC6761-420D-4147-9FD2-9612BF33E1FA}"/>
              </a:ext>
            </a:extLst>
          </p:cNvPr>
          <p:cNvSpPr>
            <a:spLocks/>
          </p:cNvSpPr>
          <p:nvPr/>
        </p:nvSpPr>
        <p:spPr>
          <a:xfrm>
            <a:off x="6977046" y="2673879"/>
            <a:ext cx="274320" cy="274320"/>
          </a:xfrm>
          <a:prstGeom prst="ellipse">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7B47FD8-7E5E-4518-B33E-75664A05D6DE}"/>
              </a:ext>
            </a:extLst>
          </p:cNvPr>
          <p:cNvSpPr>
            <a:spLocks noChangeAspect="1"/>
          </p:cNvSpPr>
          <p:nvPr/>
        </p:nvSpPr>
        <p:spPr>
          <a:xfrm>
            <a:off x="7045626" y="2742459"/>
            <a:ext cx="137160" cy="13716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F5B100F-70B1-1E4A-8DC7-8B8938B1EB97}"/>
              </a:ext>
            </a:extLst>
          </p:cNvPr>
          <p:cNvSpPr>
            <a:spLocks/>
          </p:cNvSpPr>
          <p:nvPr/>
        </p:nvSpPr>
        <p:spPr>
          <a:xfrm>
            <a:off x="6977619" y="3956678"/>
            <a:ext cx="274320" cy="274320"/>
          </a:xfrm>
          <a:prstGeom prst="ellipse">
            <a:avLst/>
          </a:prstGeom>
          <a:solidFill>
            <a:schemeClr val="bg1"/>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ontent Placeholder 2">
            <a:extLst>
              <a:ext uri="{FF2B5EF4-FFF2-40B4-BE49-F238E27FC236}">
                <a16:creationId xmlns:a16="http://schemas.microsoft.com/office/drawing/2014/main" id="{D11069B6-77E1-7145-9986-C09498E03D42}"/>
              </a:ext>
            </a:extLst>
          </p:cNvPr>
          <p:cNvSpPr txBox="1">
            <a:spLocks/>
          </p:cNvSpPr>
          <p:nvPr/>
        </p:nvSpPr>
        <p:spPr>
          <a:xfrm>
            <a:off x="7396348" y="3910958"/>
            <a:ext cx="426687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Establish how to request technology help </a:t>
            </a:r>
          </a:p>
        </p:txBody>
      </p:sp>
    </p:spTree>
    <p:extLst>
      <p:ext uri="{BB962C8B-B14F-4D97-AF65-F5344CB8AC3E}">
        <p14:creationId xmlns:p14="http://schemas.microsoft.com/office/powerpoint/2010/main" val="783156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(2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solidFill>
                  <a:schemeClr val="accent6">
                    <a:lumMod val="75000"/>
                  </a:schemeClr>
                </a:solidFill>
              </a:rPr>
              <a:t>Derek is preparing for a hearing that will require him to view exhibits and sight translate documents. What is the most important thing he should test prior to the court hearing?</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4230876"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Review the court’s established process</a:t>
            </a:r>
          </a:p>
        </p:txBody>
      </p:sp>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6977619" y="2053802"/>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767569"/>
            <a:ext cx="430511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Test systems with the court to ensure he can see exhibits and receive documents</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592928"/>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Wait until the hearing starts and documents are sent</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4418287"/>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Avoid security features that limit sharing options</a:t>
            </a:r>
          </a:p>
        </p:txBody>
      </p:sp>
      <p:sp>
        <p:nvSpPr>
          <p:cNvPr id="51" name="Rectangle 50">
            <a:extLst>
              <a:ext uri="{FF2B5EF4-FFF2-40B4-BE49-F238E27FC236}">
                <a16:creationId xmlns:a16="http://schemas.microsoft.com/office/drawing/2014/main" id="{5CA5BE32-5CC9-CB47-BE95-8D7AE8A592ED}"/>
              </a:ext>
            </a:extLst>
          </p:cNvPr>
          <p:cNvSpPr>
            <a:spLocks noChangeAspect="1"/>
          </p:cNvSpPr>
          <p:nvPr/>
        </p:nvSpPr>
        <p:spPr>
          <a:xfrm>
            <a:off x="6977619" y="2813289"/>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357C6D9E-8439-4844-BCB2-CEBA99E84AC3}"/>
              </a:ext>
            </a:extLst>
          </p:cNvPr>
          <p:cNvSpPr>
            <a:spLocks noChangeAspect="1"/>
          </p:cNvSpPr>
          <p:nvPr/>
        </p:nvSpPr>
        <p:spPr>
          <a:xfrm>
            <a:off x="6977619" y="3638648"/>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C832099-7607-C741-B06F-CF2E40C3BB92}"/>
              </a:ext>
            </a:extLst>
          </p:cNvPr>
          <p:cNvSpPr>
            <a:spLocks noChangeAspect="1"/>
          </p:cNvSpPr>
          <p:nvPr/>
        </p:nvSpPr>
        <p:spPr>
          <a:xfrm>
            <a:off x="6977619" y="4464007"/>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Select all that apply. </a:t>
            </a:r>
          </a:p>
        </p:txBody>
      </p:sp>
      <p:sp>
        <p:nvSpPr>
          <p:cNvPr id="67" name="Content Placeholder 2">
            <a:extLst>
              <a:ext uri="{FF2B5EF4-FFF2-40B4-BE49-F238E27FC236}">
                <a16:creationId xmlns:a16="http://schemas.microsoft.com/office/drawing/2014/main" id="{9F21301F-16BF-784D-BDB4-E86BBA855037}"/>
              </a:ext>
            </a:extLst>
          </p:cNvPr>
          <p:cNvSpPr txBox="1">
            <a:spLocks/>
          </p:cNvSpPr>
          <p:nvPr/>
        </p:nvSpPr>
        <p:spPr>
          <a:xfrm>
            <a:off x="6977619" y="5922775"/>
            <a:ext cx="4723844" cy="438483"/>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[Proceed to the next slide for the correct answer.]</a:t>
            </a:r>
          </a:p>
        </p:txBody>
      </p:sp>
    </p:spTree>
    <p:extLst>
      <p:ext uri="{BB962C8B-B14F-4D97-AF65-F5344CB8AC3E}">
        <p14:creationId xmlns:p14="http://schemas.microsoft.com/office/powerpoint/2010/main" val="39364589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D488A09-0DD8-8048-8BC6-AFA4159E1786}"/>
              </a:ext>
            </a:extLst>
          </p:cNvPr>
          <p:cNvSpPr>
            <a:spLocks noChangeAspect="1"/>
          </p:cNvSpPr>
          <p:nvPr/>
        </p:nvSpPr>
        <p:spPr>
          <a:xfrm>
            <a:off x="6096000" y="-37212"/>
            <a:ext cx="6217920" cy="695950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705035" y="967201"/>
            <a:ext cx="4266460" cy="822960"/>
          </a:xfrm>
        </p:spPr>
        <p:txBody>
          <a:bodyPr anchor="t" anchorCtr="0">
            <a:normAutofit/>
          </a:bodyPr>
          <a:lstStyle/>
          <a:p>
            <a:r>
              <a:rPr lang="en-US" dirty="0"/>
              <a:t>Practice (2 of 2)</a:t>
            </a:r>
            <a:endParaRPr lang="en-US" sz="3600" dirty="0"/>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705035" y="1808767"/>
            <a:ext cx="4266460" cy="1048734"/>
          </a:xfrm>
        </p:spPr>
        <p:txBody>
          <a:bodyPr rIns="0">
            <a:noAutofit/>
          </a:bodyPr>
          <a:lstStyle/>
          <a:p>
            <a:r>
              <a:rPr lang="en-US" sz="1800" dirty="0">
                <a:solidFill>
                  <a:schemeClr val="accent6">
                    <a:lumMod val="75000"/>
                  </a:schemeClr>
                </a:solidFill>
              </a:rPr>
              <a:t>Derek is preparing for a hearing that will require him to view exhibits and sight translate documents. What is the most important thing he should test prior to the court hearing?</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1" name="Content Placeholder 2">
            <a:extLst>
              <a:ext uri="{FF2B5EF4-FFF2-40B4-BE49-F238E27FC236}">
                <a16:creationId xmlns:a16="http://schemas.microsoft.com/office/drawing/2014/main" id="{BEB84BEF-4D51-B742-B182-5B71E803F8D7}"/>
              </a:ext>
            </a:extLst>
          </p:cNvPr>
          <p:cNvSpPr txBox="1">
            <a:spLocks/>
          </p:cNvSpPr>
          <p:nvPr/>
        </p:nvSpPr>
        <p:spPr>
          <a:xfrm>
            <a:off x="7396348" y="2008082"/>
            <a:ext cx="430511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Review the court’s established process</a:t>
            </a:r>
          </a:p>
        </p:txBody>
      </p:sp>
      <p:sp>
        <p:nvSpPr>
          <p:cNvPr id="25" name="Rectangle 24">
            <a:extLst>
              <a:ext uri="{FF2B5EF4-FFF2-40B4-BE49-F238E27FC236}">
                <a16:creationId xmlns:a16="http://schemas.microsoft.com/office/drawing/2014/main" id="{3266D7F3-908F-8C47-987A-825D219EDE34}"/>
              </a:ext>
            </a:extLst>
          </p:cNvPr>
          <p:cNvSpPr>
            <a:spLocks noChangeAspect="1"/>
          </p:cNvSpPr>
          <p:nvPr/>
        </p:nvSpPr>
        <p:spPr>
          <a:xfrm>
            <a:off x="6977619" y="2053802"/>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0" name="Content Placeholder 2">
            <a:extLst>
              <a:ext uri="{FF2B5EF4-FFF2-40B4-BE49-F238E27FC236}">
                <a16:creationId xmlns:a16="http://schemas.microsoft.com/office/drawing/2014/main" id="{49D36EFC-1B07-524C-8D97-A2A2EC99330B}"/>
              </a:ext>
            </a:extLst>
          </p:cNvPr>
          <p:cNvSpPr txBox="1">
            <a:spLocks/>
          </p:cNvSpPr>
          <p:nvPr/>
        </p:nvSpPr>
        <p:spPr>
          <a:xfrm>
            <a:off x="7396348" y="2767569"/>
            <a:ext cx="430511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Test systems with the court to ensure he can see exhibits and receive documents</a:t>
            </a:r>
          </a:p>
        </p:txBody>
      </p:sp>
      <p:sp>
        <p:nvSpPr>
          <p:cNvPr id="31" name="Content Placeholder 2">
            <a:extLst>
              <a:ext uri="{FF2B5EF4-FFF2-40B4-BE49-F238E27FC236}">
                <a16:creationId xmlns:a16="http://schemas.microsoft.com/office/drawing/2014/main" id="{7BF116F8-E014-4947-825D-E2F2660E49BF}"/>
              </a:ext>
            </a:extLst>
          </p:cNvPr>
          <p:cNvSpPr txBox="1">
            <a:spLocks/>
          </p:cNvSpPr>
          <p:nvPr/>
        </p:nvSpPr>
        <p:spPr>
          <a:xfrm>
            <a:off x="7396348" y="3592928"/>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Wait until the hearing starts and documents are sent</a:t>
            </a:r>
          </a:p>
        </p:txBody>
      </p:sp>
      <p:sp>
        <p:nvSpPr>
          <p:cNvPr id="32" name="Content Placeholder 2">
            <a:extLst>
              <a:ext uri="{FF2B5EF4-FFF2-40B4-BE49-F238E27FC236}">
                <a16:creationId xmlns:a16="http://schemas.microsoft.com/office/drawing/2014/main" id="{804F8BDF-9D32-B84A-A754-41EE6E4100E7}"/>
              </a:ext>
            </a:extLst>
          </p:cNvPr>
          <p:cNvSpPr txBox="1">
            <a:spLocks/>
          </p:cNvSpPr>
          <p:nvPr/>
        </p:nvSpPr>
        <p:spPr>
          <a:xfrm>
            <a:off x="7396348" y="4418287"/>
            <a:ext cx="3981265" cy="365760"/>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solidFill>
                  <a:schemeClr val="bg1"/>
                </a:solidFill>
              </a:rPr>
              <a:t>Avoid security features that limit sharing options</a:t>
            </a:r>
          </a:p>
        </p:txBody>
      </p:sp>
      <p:sp>
        <p:nvSpPr>
          <p:cNvPr id="54" name="Rectangle 53">
            <a:extLst>
              <a:ext uri="{FF2B5EF4-FFF2-40B4-BE49-F238E27FC236}">
                <a16:creationId xmlns:a16="http://schemas.microsoft.com/office/drawing/2014/main" id="{357C6D9E-8439-4844-BCB2-CEBA99E84AC3}"/>
              </a:ext>
            </a:extLst>
          </p:cNvPr>
          <p:cNvSpPr>
            <a:spLocks noChangeAspect="1"/>
          </p:cNvSpPr>
          <p:nvPr/>
        </p:nvSpPr>
        <p:spPr>
          <a:xfrm>
            <a:off x="6977619" y="3638648"/>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6C832099-7607-C741-B06F-CF2E40C3BB92}"/>
              </a:ext>
            </a:extLst>
          </p:cNvPr>
          <p:cNvSpPr>
            <a:spLocks noChangeAspect="1"/>
          </p:cNvSpPr>
          <p:nvPr/>
        </p:nvSpPr>
        <p:spPr>
          <a:xfrm>
            <a:off x="6977619" y="4464007"/>
            <a:ext cx="274320" cy="274320"/>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65" name="Content Placeholder 2">
            <a:extLst>
              <a:ext uri="{FF2B5EF4-FFF2-40B4-BE49-F238E27FC236}">
                <a16:creationId xmlns:a16="http://schemas.microsoft.com/office/drawing/2014/main" id="{208532C9-7230-A649-8D5A-5040FEB4EB52}"/>
              </a:ext>
            </a:extLst>
          </p:cNvPr>
          <p:cNvSpPr txBox="1">
            <a:spLocks/>
          </p:cNvSpPr>
          <p:nvPr/>
        </p:nvSpPr>
        <p:spPr>
          <a:xfrm>
            <a:off x="6977619" y="930129"/>
            <a:ext cx="3981265" cy="684226"/>
          </a:xfrm>
          <a:prstGeom prst="rect">
            <a:avLst/>
          </a:prstGeom>
        </p:spPr>
        <p:txBody>
          <a:bodyPr vert="horz" lIns="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i="1" dirty="0">
                <a:solidFill>
                  <a:schemeClr val="bg1"/>
                </a:solidFill>
              </a:rPr>
              <a:t>Select all that apply. </a:t>
            </a:r>
          </a:p>
        </p:txBody>
      </p:sp>
      <p:sp>
        <p:nvSpPr>
          <p:cNvPr id="18" name="Rectangle 17">
            <a:extLst>
              <a:ext uri="{FF2B5EF4-FFF2-40B4-BE49-F238E27FC236}">
                <a16:creationId xmlns:a16="http://schemas.microsoft.com/office/drawing/2014/main" id="{4E3CFD10-E802-408E-90ED-C0915B4EFCB6}"/>
              </a:ext>
            </a:extLst>
          </p:cNvPr>
          <p:cNvSpPr>
            <a:spLocks noChangeAspect="1"/>
          </p:cNvSpPr>
          <p:nvPr/>
        </p:nvSpPr>
        <p:spPr>
          <a:xfrm>
            <a:off x="6977619" y="2815326"/>
            <a:ext cx="274320" cy="274320"/>
          </a:xfrm>
          <a:prstGeom prst="rect">
            <a:avLst/>
          </a:prstGeom>
          <a:ln w="25400">
            <a:solidFill>
              <a:schemeClr val="accent3"/>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19" name="Graphic 18" descr="Checkmark">
            <a:extLst>
              <a:ext uri="{FF2B5EF4-FFF2-40B4-BE49-F238E27FC236}">
                <a16:creationId xmlns:a16="http://schemas.microsoft.com/office/drawing/2014/main" id="{BA77DCBF-C79E-4F06-82B3-DC3426BC74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005556" y="2843263"/>
            <a:ext cx="218445" cy="218445"/>
          </a:xfrm>
          <a:prstGeom prst="rect">
            <a:avLst/>
          </a:prstGeom>
        </p:spPr>
      </p:pic>
    </p:spTree>
    <p:extLst>
      <p:ext uri="{BB962C8B-B14F-4D97-AF65-F5344CB8AC3E}">
        <p14:creationId xmlns:p14="http://schemas.microsoft.com/office/powerpoint/2010/main" val="22352136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Hexagon 8">
            <a:extLst>
              <a:ext uri="{FF2B5EF4-FFF2-40B4-BE49-F238E27FC236}">
                <a16:creationId xmlns:a16="http://schemas.microsoft.com/office/drawing/2014/main" id="{DF524FD6-51F1-E74D-8007-A85C960757E8}"/>
              </a:ext>
            </a:extLst>
          </p:cNvPr>
          <p:cNvSpPr/>
          <p:nvPr/>
        </p:nvSpPr>
        <p:spPr>
          <a:xfrm>
            <a:off x="-1950116"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Hexagon 4">
            <a:extLst>
              <a:ext uri="{FF2B5EF4-FFF2-40B4-BE49-F238E27FC236}">
                <a16:creationId xmlns:a16="http://schemas.microsoft.com/office/drawing/2014/main" id="{2883B4C8-3C5B-DB45-B218-73AA7552C86D}"/>
              </a:ext>
            </a:extLst>
          </p:cNvPr>
          <p:cNvSpPr/>
          <p:nvPr/>
        </p:nvSpPr>
        <p:spPr>
          <a:xfrm>
            <a:off x="-2394016" y="0"/>
            <a:ext cx="8195053" cy="6858001"/>
          </a:xfrm>
          <a:prstGeom prst="hexagon">
            <a:avLst/>
          </a:prstGeom>
          <a:blipFill dpi="0" rotWithShape="1">
            <a:blip r:embed="rId3"/>
            <a:srcRect/>
            <a:stretch>
              <a:fillRect l="12000" r="-24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482E08A-0E63-A94E-B9DD-396F9F536677}"/>
              </a:ext>
            </a:extLst>
          </p:cNvPr>
          <p:cNvSpPr>
            <a:spLocks noGrp="1"/>
          </p:cNvSpPr>
          <p:nvPr>
            <p:ph type="title"/>
          </p:nvPr>
        </p:nvSpPr>
        <p:spPr>
          <a:xfrm>
            <a:off x="6596370" y="1886630"/>
            <a:ext cx="5003154" cy="822960"/>
          </a:xfrm>
        </p:spPr>
        <p:txBody>
          <a:bodyPr anchor="t" anchorCtr="0">
            <a:normAutofit/>
          </a:bodyPr>
          <a:lstStyle/>
          <a:p>
            <a:r>
              <a:rPr lang="en-US" sz="3600" dirty="0"/>
              <a:t>Summary</a:t>
            </a:r>
          </a:p>
        </p:txBody>
      </p:sp>
      <p:sp>
        <p:nvSpPr>
          <p:cNvPr id="3" name="Content Placeholder 2">
            <a:extLst>
              <a:ext uri="{FF2B5EF4-FFF2-40B4-BE49-F238E27FC236}">
                <a16:creationId xmlns:a16="http://schemas.microsoft.com/office/drawing/2014/main" id="{9E320700-12EB-0A40-A73C-DE83C4DC41EB}"/>
              </a:ext>
            </a:extLst>
          </p:cNvPr>
          <p:cNvSpPr>
            <a:spLocks noGrp="1"/>
          </p:cNvSpPr>
          <p:nvPr>
            <p:ph idx="1"/>
          </p:nvPr>
        </p:nvSpPr>
        <p:spPr>
          <a:xfrm>
            <a:off x="6596370" y="2880242"/>
            <a:ext cx="5003154" cy="2101662"/>
          </a:xfrm>
        </p:spPr>
        <p:txBody>
          <a:bodyPr rIns="0">
            <a:noAutofit/>
          </a:bodyPr>
          <a:lstStyle/>
          <a:p>
            <a:r>
              <a:rPr lang="en-US" sz="1800" dirty="0">
                <a:solidFill>
                  <a:schemeClr val="accent6">
                    <a:lumMod val="75000"/>
                  </a:schemeClr>
                </a:solidFill>
              </a:rPr>
              <a:t>Before accepting a video remote assignment, it is important to assess your abilities to respond to these logistical aspects.</a:t>
            </a:r>
          </a:p>
          <a:p>
            <a:r>
              <a:rPr lang="en-US" sz="1800" dirty="0">
                <a:solidFill>
                  <a:schemeClr val="accent6">
                    <a:lumMod val="75000"/>
                  </a:schemeClr>
                </a:solidFill>
              </a:rPr>
              <a:t>You are now ready to view Module 4, Assessing Your VRI Readiness, which provides useful tools and tips for video remote interpreting.</a:t>
            </a:r>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Tree>
    <p:extLst>
      <p:ext uri="{BB962C8B-B14F-4D97-AF65-F5344CB8AC3E}">
        <p14:creationId xmlns:p14="http://schemas.microsoft.com/office/powerpoint/2010/main" val="2036331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8" name="Title 1">
            <a:extLst>
              <a:ext uri="{FF2B5EF4-FFF2-40B4-BE49-F238E27FC236}">
                <a16:creationId xmlns:a16="http://schemas.microsoft.com/office/drawing/2014/main" id="{893F0EC1-BC7D-D748-9CEA-D1F042B27932}"/>
              </a:ext>
            </a:extLst>
          </p:cNvPr>
          <p:cNvSpPr>
            <a:spLocks noGrp="1"/>
          </p:cNvSpPr>
          <p:nvPr>
            <p:ph type="title"/>
          </p:nvPr>
        </p:nvSpPr>
        <p:spPr>
          <a:xfrm>
            <a:off x="705035" y="967201"/>
            <a:ext cx="4266460" cy="822960"/>
          </a:xfrm>
        </p:spPr>
        <p:txBody>
          <a:bodyPr anchor="t" anchorCtr="0">
            <a:normAutofit/>
          </a:bodyPr>
          <a:lstStyle/>
          <a:p>
            <a:r>
              <a:rPr lang="en-US" dirty="0"/>
              <a:t>Overview</a:t>
            </a:r>
            <a:endParaRPr lang="en-US" sz="3600" dirty="0"/>
          </a:p>
        </p:txBody>
      </p:sp>
      <p:sp>
        <p:nvSpPr>
          <p:cNvPr id="29" name="Content Placeholder 2">
            <a:extLst>
              <a:ext uri="{FF2B5EF4-FFF2-40B4-BE49-F238E27FC236}">
                <a16:creationId xmlns:a16="http://schemas.microsoft.com/office/drawing/2014/main" id="{929FD98E-56FB-5249-B502-48D7330C7FCD}"/>
              </a:ext>
            </a:extLst>
          </p:cNvPr>
          <p:cNvSpPr>
            <a:spLocks noGrp="1"/>
          </p:cNvSpPr>
          <p:nvPr>
            <p:ph idx="1"/>
          </p:nvPr>
        </p:nvSpPr>
        <p:spPr>
          <a:xfrm>
            <a:off x="705035" y="1808767"/>
            <a:ext cx="3877239" cy="1048734"/>
          </a:xfrm>
        </p:spPr>
        <p:txBody>
          <a:bodyPr rIns="0">
            <a:noAutofit/>
          </a:bodyPr>
          <a:lstStyle/>
          <a:p>
            <a:r>
              <a:rPr lang="en-US" sz="1800" dirty="0">
                <a:solidFill>
                  <a:schemeClr val="accent6">
                    <a:lumMod val="75000"/>
                  </a:schemeClr>
                </a:solidFill>
              </a:rPr>
              <a:t>The common courtroom interpreting scenarios we will cover include: </a:t>
            </a:r>
          </a:p>
        </p:txBody>
      </p:sp>
      <p:sp>
        <p:nvSpPr>
          <p:cNvPr id="2" name="Rectangle 1">
            <a:extLst>
              <a:ext uri="{FF2B5EF4-FFF2-40B4-BE49-F238E27FC236}">
                <a16:creationId xmlns:a16="http://schemas.microsoft.com/office/drawing/2014/main" id="{F78372C6-EA6C-4BEA-8DC9-DF266998EC49}"/>
              </a:ext>
            </a:extLst>
          </p:cNvPr>
          <p:cNvSpPr/>
          <p:nvPr/>
        </p:nvSpPr>
        <p:spPr>
          <a:xfrm>
            <a:off x="7111507" y="4153382"/>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50C1D6-C544-4BC4-A3AA-3B8A55D0BA45}"/>
              </a:ext>
            </a:extLst>
          </p:cNvPr>
          <p:cNvSpPr/>
          <p:nvPr/>
        </p:nvSpPr>
        <p:spPr>
          <a:xfrm>
            <a:off x="7121876" y="3178836"/>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82CE91DC-5AA2-4EE3-8B60-9976046F6376}"/>
              </a:ext>
            </a:extLst>
          </p:cNvPr>
          <p:cNvSpPr/>
          <p:nvPr/>
        </p:nvSpPr>
        <p:spPr>
          <a:xfrm>
            <a:off x="7107734" y="2207624"/>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74987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8" name="Title 1">
            <a:extLst>
              <a:ext uri="{FF2B5EF4-FFF2-40B4-BE49-F238E27FC236}">
                <a16:creationId xmlns:a16="http://schemas.microsoft.com/office/drawing/2014/main" id="{893F0EC1-BC7D-D748-9CEA-D1F042B27932}"/>
              </a:ext>
            </a:extLst>
          </p:cNvPr>
          <p:cNvSpPr>
            <a:spLocks noGrp="1"/>
          </p:cNvSpPr>
          <p:nvPr>
            <p:ph type="title"/>
          </p:nvPr>
        </p:nvSpPr>
        <p:spPr>
          <a:xfrm>
            <a:off x="705035" y="967201"/>
            <a:ext cx="4266460" cy="822960"/>
          </a:xfrm>
        </p:spPr>
        <p:txBody>
          <a:bodyPr anchor="t" anchorCtr="0">
            <a:normAutofit/>
          </a:bodyPr>
          <a:lstStyle/>
          <a:p>
            <a:r>
              <a:rPr lang="en-US" dirty="0"/>
              <a:t>Overview</a:t>
            </a:r>
            <a:endParaRPr lang="en-US" sz="3600" dirty="0"/>
          </a:p>
        </p:txBody>
      </p:sp>
      <p:sp>
        <p:nvSpPr>
          <p:cNvPr id="29" name="Content Placeholder 2">
            <a:extLst>
              <a:ext uri="{FF2B5EF4-FFF2-40B4-BE49-F238E27FC236}">
                <a16:creationId xmlns:a16="http://schemas.microsoft.com/office/drawing/2014/main" id="{929FD98E-56FB-5249-B502-48D7330C7FCD}"/>
              </a:ext>
            </a:extLst>
          </p:cNvPr>
          <p:cNvSpPr>
            <a:spLocks noGrp="1"/>
          </p:cNvSpPr>
          <p:nvPr>
            <p:ph idx="1"/>
          </p:nvPr>
        </p:nvSpPr>
        <p:spPr>
          <a:xfrm>
            <a:off x="705035" y="1808767"/>
            <a:ext cx="3877239" cy="1048734"/>
          </a:xfrm>
        </p:spPr>
        <p:txBody>
          <a:bodyPr rIns="0">
            <a:noAutofit/>
          </a:bodyPr>
          <a:lstStyle/>
          <a:p>
            <a:r>
              <a:rPr lang="en-US" sz="1800" dirty="0">
                <a:solidFill>
                  <a:schemeClr val="accent6">
                    <a:lumMod val="75000"/>
                  </a:schemeClr>
                </a:solidFill>
              </a:rPr>
              <a:t>The common courtroom interpreting scenarios we will cover include: </a:t>
            </a:r>
          </a:p>
        </p:txBody>
      </p:sp>
      <p:sp>
        <p:nvSpPr>
          <p:cNvPr id="9" name="Content Placeholder 2">
            <a:extLst>
              <a:ext uri="{FF2B5EF4-FFF2-40B4-BE49-F238E27FC236}">
                <a16:creationId xmlns:a16="http://schemas.microsoft.com/office/drawing/2014/main" id="{AADDE972-BC7C-4E3E-8F4C-D753926C3E46}"/>
              </a:ext>
            </a:extLst>
          </p:cNvPr>
          <p:cNvSpPr txBox="1">
            <a:spLocks/>
          </p:cNvSpPr>
          <p:nvPr/>
        </p:nvSpPr>
        <p:spPr>
          <a:xfrm>
            <a:off x="7667314" y="2264530"/>
            <a:ext cx="4552764"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Being a member of an interpreting team</a:t>
            </a:r>
          </a:p>
        </p:txBody>
      </p:sp>
      <p:grpSp>
        <p:nvGrpSpPr>
          <p:cNvPr id="16" name="Group 15">
            <a:extLst>
              <a:ext uri="{FF2B5EF4-FFF2-40B4-BE49-F238E27FC236}">
                <a16:creationId xmlns:a16="http://schemas.microsoft.com/office/drawing/2014/main" id="{8DBD4D85-0DB4-4AD1-9D89-97104B850299}"/>
              </a:ext>
            </a:extLst>
          </p:cNvPr>
          <p:cNvGrpSpPr/>
          <p:nvPr/>
        </p:nvGrpSpPr>
        <p:grpSpPr>
          <a:xfrm>
            <a:off x="7121876" y="2199115"/>
            <a:ext cx="457200" cy="457200"/>
            <a:chOff x="1971411" y="3855027"/>
            <a:chExt cx="457200" cy="457200"/>
          </a:xfrm>
        </p:grpSpPr>
        <p:sp>
          <p:nvSpPr>
            <p:cNvPr id="17" name="Rectangle 16">
              <a:extLst>
                <a:ext uri="{FF2B5EF4-FFF2-40B4-BE49-F238E27FC236}">
                  <a16:creationId xmlns:a16="http://schemas.microsoft.com/office/drawing/2014/main" id="{3D6F2815-3D3A-4E33-AA21-298FB7F3AD9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DC6ADA20-6489-436D-85EB-16A675B74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 name="Rectangle 1">
            <a:extLst>
              <a:ext uri="{FF2B5EF4-FFF2-40B4-BE49-F238E27FC236}">
                <a16:creationId xmlns:a16="http://schemas.microsoft.com/office/drawing/2014/main" id="{F78372C6-EA6C-4BEA-8DC9-DF266998EC49}"/>
              </a:ext>
            </a:extLst>
          </p:cNvPr>
          <p:cNvSpPr/>
          <p:nvPr/>
        </p:nvSpPr>
        <p:spPr>
          <a:xfrm>
            <a:off x="7111507" y="4153382"/>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350C1D6-C544-4BC4-A3AA-3B8A55D0BA45}"/>
              </a:ext>
            </a:extLst>
          </p:cNvPr>
          <p:cNvSpPr/>
          <p:nvPr/>
        </p:nvSpPr>
        <p:spPr>
          <a:xfrm>
            <a:off x="7121876" y="3178836"/>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0842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8" name="Title 1">
            <a:extLst>
              <a:ext uri="{FF2B5EF4-FFF2-40B4-BE49-F238E27FC236}">
                <a16:creationId xmlns:a16="http://schemas.microsoft.com/office/drawing/2014/main" id="{893F0EC1-BC7D-D748-9CEA-D1F042B27932}"/>
              </a:ext>
            </a:extLst>
          </p:cNvPr>
          <p:cNvSpPr>
            <a:spLocks noGrp="1"/>
          </p:cNvSpPr>
          <p:nvPr>
            <p:ph type="title"/>
          </p:nvPr>
        </p:nvSpPr>
        <p:spPr>
          <a:xfrm>
            <a:off x="705035" y="967201"/>
            <a:ext cx="4266460" cy="822960"/>
          </a:xfrm>
        </p:spPr>
        <p:txBody>
          <a:bodyPr anchor="t" anchorCtr="0">
            <a:normAutofit/>
          </a:bodyPr>
          <a:lstStyle/>
          <a:p>
            <a:r>
              <a:rPr lang="en-US" dirty="0"/>
              <a:t>Overview</a:t>
            </a:r>
            <a:endParaRPr lang="en-US" sz="3600" dirty="0"/>
          </a:p>
        </p:txBody>
      </p:sp>
      <p:sp>
        <p:nvSpPr>
          <p:cNvPr id="29" name="Content Placeholder 2">
            <a:extLst>
              <a:ext uri="{FF2B5EF4-FFF2-40B4-BE49-F238E27FC236}">
                <a16:creationId xmlns:a16="http://schemas.microsoft.com/office/drawing/2014/main" id="{929FD98E-56FB-5249-B502-48D7330C7FCD}"/>
              </a:ext>
            </a:extLst>
          </p:cNvPr>
          <p:cNvSpPr>
            <a:spLocks noGrp="1"/>
          </p:cNvSpPr>
          <p:nvPr>
            <p:ph idx="1"/>
          </p:nvPr>
        </p:nvSpPr>
        <p:spPr>
          <a:xfrm>
            <a:off x="705035" y="1808767"/>
            <a:ext cx="3877239" cy="1048734"/>
          </a:xfrm>
        </p:spPr>
        <p:txBody>
          <a:bodyPr rIns="0">
            <a:noAutofit/>
          </a:bodyPr>
          <a:lstStyle/>
          <a:p>
            <a:r>
              <a:rPr lang="en-US" sz="1800" dirty="0">
                <a:solidFill>
                  <a:schemeClr val="accent6">
                    <a:lumMod val="75000"/>
                  </a:schemeClr>
                </a:solidFill>
              </a:rPr>
              <a:t>The common courtroom interpreting scenarios we will cover include: </a:t>
            </a:r>
          </a:p>
        </p:txBody>
      </p:sp>
      <p:sp>
        <p:nvSpPr>
          <p:cNvPr id="9" name="Content Placeholder 2">
            <a:extLst>
              <a:ext uri="{FF2B5EF4-FFF2-40B4-BE49-F238E27FC236}">
                <a16:creationId xmlns:a16="http://schemas.microsoft.com/office/drawing/2014/main" id="{AADDE972-BC7C-4E3E-8F4C-D753926C3E46}"/>
              </a:ext>
            </a:extLst>
          </p:cNvPr>
          <p:cNvSpPr txBox="1">
            <a:spLocks/>
          </p:cNvSpPr>
          <p:nvPr/>
        </p:nvSpPr>
        <p:spPr>
          <a:xfrm>
            <a:off x="7667314" y="2264530"/>
            <a:ext cx="4552764"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Being a member of an interpreting team</a:t>
            </a:r>
          </a:p>
        </p:txBody>
      </p:sp>
      <p:sp>
        <p:nvSpPr>
          <p:cNvPr id="11" name="Content Placeholder 2">
            <a:extLst>
              <a:ext uri="{FF2B5EF4-FFF2-40B4-BE49-F238E27FC236}">
                <a16:creationId xmlns:a16="http://schemas.microsoft.com/office/drawing/2014/main" id="{924C6130-0A93-4911-B45D-29C1EA84030A}"/>
              </a:ext>
            </a:extLst>
          </p:cNvPr>
          <p:cNvSpPr txBox="1">
            <a:spLocks/>
          </p:cNvSpPr>
          <p:nvPr/>
        </p:nvSpPr>
        <p:spPr>
          <a:xfrm>
            <a:off x="7667314" y="3241664"/>
            <a:ext cx="5110993"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Interpreting for attorney-client conversations </a:t>
            </a:r>
          </a:p>
        </p:txBody>
      </p:sp>
      <p:grpSp>
        <p:nvGrpSpPr>
          <p:cNvPr id="13" name="Group 12">
            <a:extLst>
              <a:ext uri="{FF2B5EF4-FFF2-40B4-BE49-F238E27FC236}">
                <a16:creationId xmlns:a16="http://schemas.microsoft.com/office/drawing/2014/main" id="{F49317EC-674B-4E79-9094-575AAE639B23}"/>
              </a:ext>
            </a:extLst>
          </p:cNvPr>
          <p:cNvGrpSpPr/>
          <p:nvPr/>
        </p:nvGrpSpPr>
        <p:grpSpPr>
          <a:xfrm>
            <a:off x="7121876" y="3178836"/>
            <a:ext cx="457200" cy="457200"/>
            <a:chOff x="1971411" y="3855027"/>
            <a:chExt cx="457200" cy="457200"/>
          </a:xfrm>
        </p:grpSpPr>
        <p:sp>
          <p:nvSpPr>
            <p:cNvPr id="14" name="Rectangle 13">
              <a:extLst>
                <a:ext uri="{FF2B5EF4-FFF2-40B4-BE49-F238E27FC236}">
                  <a16:creationId xmlns:a16="http://schemas.microsoft.com/office/drawing/2014/main" id="{C215100E-793B-4043-B6CD-D2AAF2C1DF97}"/>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heckmark">
              <a:extLst>
                <a:ext uri="{FF2B5EF4-FFF2-40B4-BE49-F238E27FC236}">
                  <a16:creationId xmlns:a16="http://schemas.microsoft.com/office/drawing/2014/main" id="{39A807BB-CC4B-458D-94E5-0E2B9B52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6" name="Group 15">
            <a:extLst>
              <a:ext uri="{FF2B5EF4-FFF2-40B4-BE49-F238E27FC236}">
                <a16:creationId xmlns:a16="http://schemas.microsoft.com/office/drawing/2014/main" id="{8DBD4D85-0DB4-4AD1-9D89-97104B850299}"/>
              </a:ext>
            </a:extLst>
          </p:cNvPr>
          <p:cNvGrpSpPr/>
          <p:nvPr/>
        </p:nvGrpSpPr>
        <p:grpSpPr>
          <a:xfrm>
            <a:off x="7121876" y="2199115"/>
            <a:ext cx="457200" cy="457200"/>
            <a:chOff x="1971411" y="3855027"/>
            <a:chExt cx="457200" cy="457200"/>
          </a:xfrm>
        </p:grpSpPr>
        <p:sp>
          <p:nvSpPr>
            <p:cNvPr id="17" name="Rectangle 16">
              <a:extLst>
                <a:ext uri="{FF2B5EF4-FFF2-40B4-BE49-F238E27FC236}">
                  <a16:creationId xmlns:a16="http://schemas.microsoft.com/office/drawing/2014/main" id="{3D6F2815-3D3A-4E33-AA21-298FB7F3AD9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DC6ADA20-6489-436D-85EB-16A675B74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
        <p:nvSpPr>
          <p:cNvPr id="2" name="Rectangle 1">
            <a:extLst>
              <a:ext uri="{FF2B5EF4-FFF2-40B4-BE49-F238E27FC236}">
                <a16:creationId xmlns:a16="http://schemas.microsoft.com/office/drawing/2014/main" id="{F78372C6-EA6C-4BEA-8DC9-DF266998EC49}"/>
              </a:ext>
            </a:extLst>
          </p:cNvPr>
          <p:cNvSpPr/>
          <p:nvPr/>
        </p:nvSpPr>
        <p:spPr>
          <a:xfrm>
            <a:off x="7111507" y="4153382"/>
            <a:ext cx="457200" cy="457200"/>
          </a:xfrm>
          <a:prstGeom prst="rect">
            <a:avLst/>
          </a:pr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7941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8" name="Title 1">
            <a:extLst>
              <a:ext uri="{FF2B5EF4-FFF2-40B4-BE49-F238E27FC236}">
                <a16:creationId xmlns:a16="http://schemas.microsoft.com/office/drawing/2014/main" id="{893F0EC1-BC7D-D748-9CEA-D1F042B27932}"/>
              </a:ext>
            </a:extLst>
          </p:cNvPr>
          <p:cNvSpPr>
            <a:spLocks noGrp="1"/>
          </p:cNvSpPr>
          <p:nvPr>
            <p:ph type="title"/>
          </p:nvPr>
        </p:nvSpPr>
        <p:spPr>
          <a:xfrm>
            <a:off x="705035" y="967201"/>
            <a:ext cx="4266460" cy="822960"/>
          </a:xfrm>
        </p:spPr>
        <p:txBody>
          <a:bodyPr anchor="t" anchorCtr="0">
            <a:normAutofit/>
          </a:bodyPr>
          <a:lstStyle/>
          <a:p>
            <a:r>
              <a:rPr lang="en-US" dirty="0"/>
              <a:t>Overview</a:t>
            </a:r>
            <a:endParaRPr lang="en-US" sz="3600" dirty="0"/>
          </a:p>
        </p:txBody>
      </p:sp>
      <p:sp>
        <p:nvSpPr>
          <p:cNvPr id="29" name="Content Placeholder 2">
            <a:extLst>
              <a:ext uri="{FF2B5EF4-FFF2-40B4-BE49-F238E27FC236}">
                <a16:creationId xmlns:a16="http://schemas.microsoft.com/office/drawing/2014/main" id="{929FD98E-56FB-5249-B502-48D7330C7FCD}"/>
              </a:ext>
            </a:extLst>
          </p:cNvPr>
          <p:cNvSpPr>
            <a:spLocks noGrp="1"/>
          </p:cNvSpPr>
          <p:nvPr>
            <p:ph idx="1"/>
          </p:nvPr>
        </p:nvSpPr>
        <p:spPr>
          <a:xfrm>
            <a:off x="705035" y="1808767"/>
            <a:ext cx="3877239" cy="1048734"/>
          </a:xfrm>
        </p:spPr>
        <p:txBody>
          <a:bodyPr rIns="0">
            <a:noAutofit/>
          </a:bodyPr>
          <a:lstStyle/>
          <a:p>
            <a:r>
              <a:rPr lang="en-US" sz="1800" dirty="0">
                <a:solidFill>
                  <a:schemeClr val="accent6">
                    <a:lumMod val="75000"/>
                  </a:schemeClr>
                </a:solidFill>
              </a:rPr>
              <a:t>The common courtroom interpreting scenarios we will cover include: </a:t>
            </a:r>
          </a:p>
        </p:txBody>
      </p:sp>
      <p:sp>
        <p:nvSpPr>
          <p:cNvPr id="9" name="Content Placeholder 2">
            <a:extLst>
              <a:ext uri="{FF2B5EF4-FFF2-40B4-BE49-F238E27FC236}">
                <a16:creationId xmlns:a16="http://schemas.microsoft.com/office/drawing/2014/main" id="{AADDE972-BC7C-4E3E-8F4C-D753926C3E46}"/>
              </a:ext>
            </a:extLst>
          </p:cNvPr>
          <p:cNvSpPr txBox="1">
            <a:spLocks/>
          </p:cNvSpPr>
          <p:nvPr/>
        </p:nvSpPr>
        <p:spPr>
          <a:xfrm>
            <a:off x="7667314" y="2264530"/>
            <a:ext cx="4552764"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Being a member of an interpreting team</a:t>
            </a:r>
          </a:p>
        </p:txBody>
      </p:sp>
      <p:sp>
        <p:nvSpPr>
          <p:cNvPr id="11" name="Content Placeholder 2">
            <a:extLst>
              <a:ext uri="{FF2B5EF4-FFF2-40B4-BE49-F238E27FC236}">
                <a16:creationId xmlns:a16="http://schemas.microsoft.com/office/drawing/2014/main" id="{924C6130-0A93-4911-B45D-29C1EA84030A}"/>
              </a:ext>
            </a:extLst>
          </p:cNvPr>
          <p:cNvSpPr txBox="1">
            <a:spLocks/>
          </p:cNvSpPr>
          <p:nvPr/>
        </p:nvSpPr>
        <p:spPr>
          <a:xfrm>
            <a:off x="7667314" y="3241664"/>
            <a:ext cx="5110993"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Interpreting for attorney-client conversations </a:t>
            </a:r>
          </a:p>
        </p:txBody>
      </p:sp>
      <p:sp>
        <p:nvSpPr>
          <p:cNvPr id="12" name="Content Placeholder 2">
            <a:extLst>
              <a:ext uri="{FF2B5EF4-FFF2-40B4-BE49-F238E27FC236}">
                <a16:creationId xmlns:a16="http://schemas.microsoft.com/office/drawing/2014/main" id="{68A5570A-2D77-4C54-BC36-DD52BA64F222}"/>
              </a:ext>
            </a:extLst>
          </p:cNvPr>
          <p:cNvSpPr txBox="1">
            <a:spLocks/>
          </p:cNvSpPr>
          <p:nvPr/>
        </p:nvSpPr>
        <p:spPr>
          <a:xfrm>
            <a:off x="7667314" y="4218799"/>
            <a:ext cx="4854139"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Receiving documents for sight translation </a:t>
            </a:r>
          </a:p>
        </p:txBody>
      </p:sp>
      <p:grpSp>
        <p:nvGrpSpPr>
          <p:cNvPr id="13" name="Group 12">
            <a:extLst>
              <a:ext uri="{FF2B5EF4-FFF2-40B4-BE49-F238E27FC236}">
                <a16:creationId xmlns:a16="http://schemas.microsoft.com/office/drawing/2014/main" id="{F49317EC-674B-4E79-9094-575AAE639B23}"/>
              </a:ext>
            </a:extLst>
          </p:cNvPr>
          <p:cNvGrpSpPr/>
          <p:nvPr/>
        </p:nvGrpSpPr>
        <p:grpSpPr>
          <a:xfrm>
            <a:off x="7121876" y="3178836"/>
            <a:ext cx="457200" cy="457200"/>
            <a:chOff x="1971411" y="3855027"/>
            <a:chExt cx="457200" cy="457200"/>
          </a:xfrm>
        </p:grpSpPr>
        <p:sp>
          <p:nvSpPr>
            <p:cNvPr id="14" name="Rectangle 13">
              <a:extLst>
                <a:ext uri="{FF2B5EF4-FFF2-40B4-BE49-F238E27FC236}">
                  <a16:creationId xmlns:a16="http://schemas.microsoft.com/office/drawing/2014/main" id="{C215100E-793B-4043-B6CD-D2AAF2C1DF97}"/>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heckmark">
              <a:extLst>
                <a:ext uri="{FF2B5EF4-FFF2-40B4-BE49-F238E27FC236}">
                  <a16:creationId xmlns:a16="http://schemas.microsoft.com/office/drawing/2014/main" id="{39A807BB-CC4B-458D-94E5-0E2B9B52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6" name="Group 15">
            <a:extLst>
              <a:ext uri="{FF2B5EF4-FFF2-40B4-BE49-F238E27FC236}">
                <a16:creationId xmlns:a16="http://schemas.microsoft.com/office/drawing/2014/main" id="{8DBD4D85-0DB4-4AD1-9D89-97104B850299}"/>
              </a:ext>
            </a:extLst>
          </p:cNvPr>
          <p:cNvGrpSpPr/>
          <p:nvPr/>
        </p:nvGrpSpPr>
        <p:grpSpPr>
          <a:xfrm>
            <a:off x="7121876" y="2199115"/>
            <a:ext cx="457200" cy="457200"/>
            <a:chOff x="1971411" y="3855027"/>
            <a:chExt cx="457200" cy="457200"/>
          </a:xfrm>
        </p:grpSpPr>
        <p:sp>
          <p:nvSpPr>
            <p:cNvPr id="17" name="Rectangle 16">
              <a:extLst>
                <a:ext uri="{FF2B5EF4-FFF2-40B4-BE49-F238E27FC236}">
                  <a16:creationId xmlns:a16="http://schemas.microsoft.com/office/drawing/2014/main" id="{3D6F2815-3D3A-4E33-AA21-298FB7F3AD9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DC6ADA20-6489-436D-85EB-16A675B74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9" name="Group 18">
            <a:extLst>
              <a:ext uri="{FF2B5EF4-FFF2-40B4-BE49-F238E27FC236}">
                <a16:creationId xmlns:a16="http://schemas.microsoft.com/office/drawing/2014/main" id="{B79FB747-B32A-42DF-8A0E-E51F14746BB6}"/>
              </a:ext>
            </a:extLst>
          </p:cNvPr>
          <p:cNvGrpSpPr/>
          <p:nvPr/>
        </p:nvGrpSpPr>
        <p:grpSpPr>
          <a:xfrm>
            <a:off x="7121876" y="4158557"/>
            <a:ext cx="457200" cy="457200"/>
            <a:chOff x="1971411" y="3855027"/>
            <a:chExt cx="457200" cy="457200"/>
          </a:xfrm>
        </p:grpSpPr>
        <p:sp>
          <p:nvSpPr>
            <p:cNvPr id="20" name="Rectangle 19">
              <a:extLst>
                <a:ext uri="{FF2B5EF4-FFF2-40B4-BE49-F238E27FC236}">
                  <a16:creationId xmlns:a16="http://schemas.microsoft.com/office/drawing/2014/main" id="{EBC7B66D-B659-4E1D-898B-7CB152558C2B}"/>
                </a:ext>
              </a:extLst>
            </p:cNvPr>
            <p:cNvSpPr>
              <a:spLocks noChangeAspect="1"/>
            </p:cNvSpPr>
            <p:nvPr/>
          </p:nvSpPr>
          <p:spPr>
            <a:xfrm>
              <a:off x="1971411" y="3855027"/>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1" name="Graphic 20" descr="Checkmark">
              <a:extLst>
                <a:ext uri="{FF2B5EF4-FFF2-40B4-BE49-F238E27FC236}">
                  <a16:creationId xmlns:a16="http://schemas.microsoft.com/office/drawing/2014/main" id="{C98EAE64-B4EE-4E58-94A3-3431B756D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Tree>
    <p:extLst>
      <p:ext uri="{BB962C8B-B14F-4D97-AF65-F5344CB8AC3E}">
        <p14:creationId xmlns:p14="http://schemas.microsoft.com/office/powerpoint/2010/main" val="313015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Hexagon 6">
            <a:extLst>
              <a:ext uri="{FF2B5EF4-FFF2-40B4-BE49-F238E27FC236}">
                <a16:creationId xmlns:a16="http://schemas.microsoft.com/office/drawing/2014/main" id="{74D19D55-3A87-714F-95C5-28F5E12EC359}"/>
              </a:ext>
            </a:extLst>
          </p:cNvPr>
          <p:cNvSpPr/>
          <p:nvPr/>
        </p:nvSpPr>
        <p:spPr>
          <a:xfrm>
            <a:off x="5244234" y="0"/>
            <a:ext cx="8195053" cy="68580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xagon 9">
            <a:extLst>
              <a:ext uri="{FF2B5EF4-FFF2-40B4-BE49-F238E27FC236}">
                <a16:creationId xmlns:a16="http://schemas.microsoft.com/office/drawing/2014/main" id="{8056307D-28EC-974E-A622-2988EE714E61}"/>
              </a:ext>
            </a:extLst>
          </p:cNvPr>
          <p:cNvSpPr/>
          <p:nvPr/>
        </p:nvSpPr>
        <p:spPr>
          <a:xfrm>
            <a:off x="5680695" y="0"/>
            <a:ext cx="8195053" cy="685800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6608B35-77C0-4A41-83D0-00CA9BD92044}"/>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27" name="TextBox 26">
            <a:extLst>
              <a:ext uri="{FF2B5EF4-FFF2-40B4-BE49-F238E27FC236}">
                <a16:creationId xmlns:a16="http://schemas.microsoft.com/office/drawing/2014/main" id="{27B221DC-FE7C-CB46-9C9D-74B3F551F3C6}"/>
              </a:ext>
            </a:extLst>
          </p:cNvPr>
          <p:cNvSpPr txBox="1"/>
          <p:nvPr/>
        </p:nvSpPr>
        <p:spPr>
          <a:xfrm>
            <a:off x="2442411" y="4042611"/>
            <a:ext cx="184731" cy="369332"/>
          </a:xfrm>
          <a:prstGeom prst="rect">
            <a:avLst/>
          </a:prstGeom>
          <a:noFill/>
        </p:spPr>
        <p:txBody>
          <a:bodyPr wrap="none" rtlCol="0">
            <a:spAutoFit/>
          </a:bodyPr>
          <a:lstStyle/>
          <a:p>
            <a:endParaRPr lang="en-US" dirty="0"/>
          </a:p>
        </p:txBody>
      </p:sp>
      <p:sp>
        <p:nvSpPr>
          <p:cNvPr id="28" name="Title 1">
            <a:extLst>
              <a:ext uri="{FF2B5EF4-FFF2-40B4-BE49-F238E27FC236}">
                <a16:creationId xmlns:a16="http://schemas.microsoft.com/office/drawing/2014/main" id="{893F0EC1-BC7D-D748-9CEA-D1F042B27932}"/>
              </a:ext>
            </a:extLst>
          </p:cNvPr>
          <p:cNvSpPr>
            <a:spLocks noGrp="1"/>
          </p:cNvSpPr>
          <p:nvPr>
            <p:ph type="title"/>
          </p:nvPr>
        </p:nvSpPr>
        <p:spPr>
          <a:xfrm>
            <a:off x="705035" y="967201"/>
            <a:ext cx="4266460" cy="822960"/>
          </a:xfrm>
        </p:spPr>
        <p:txBody>
          <a:bodyPr anchor="t" anchorCtr="0">
            <a:normAutofit/>
          </a:bodyPr>
          <a:lstStyle/>
          <a:p>
            <a:r>
              <a:rPr lang="en-US" dirty="0"/>
              <a:t>Overview</a:t>
            </a:r>
            <a:endParaRPr lang="en-US" sz="3600" dirty="0"/>
          </a:p>
        </p:txBody>
      </p:sp>
      <p:sp>
        <p:nvSpPr>
          <p:cNvPr id="29" name="Content Placeholder 2">
            <a:extLst>
              <a:ext uri="{FF2B5EF4-FFF2-40B4-BE49-F238E27FC236}">
                <a16:creationId xmlns:a16="http://schemas.microsoft.com/office/drawing/2014/main" id="{929FD98E-56FB-5249-B502-48D7330C7FCD}"/>
              </a:ext>
            </a:extLst>
          </p:cNvPr>
          <p:cNvSpPr>
            <a:spLocks noGrp="1"/>
          </p:cNvSpPr>
          <p:nvPr>
            <p:ph idx="1"/>
          </p:nvPr>
        </p:nvSpPr>
        <p:spPr>
          <a:xfrm>
            <a:off x="705035" y="1808767"/>
            <a:ext cx="3877239" cy="1048734"/>
          </a:xfrm>
        </p:spPr>
        <p:txBody>
          <a:bodyPr rIns="0">
            <a:noAutofit/>
          </a:bodyPr>
          <a:lstStyle/>
          <a:p>
            <a:r>
              <a:rPr lang="en-US" sz="1800" dirty="0">
                <a:solidFill>
                  <a:schemeClr val="accent1"/>
                </a:solidFill>
              </a:rPr>
              <a:t>While you would generally handle these situations with relatively few complications when interpreting in person, you must carefully consider the logistics these same situations may create when you are interpreting remotely.</a:t>
            </a:r>
          </a:p>
        </p:txBody>
      </p:sp>
      <p:sp>
        <p:nvSpPr>
          <p:cNvPr id="9" name="Content Placeholder 2">
            <a:extLst>
              <a:ext uri="{FF2B5EF4-FFF2-40B4-BE49-F238E27FC236}">
                <a16:creationId xmlns:a16="http://schemas.microsoft.com/office/drawing/2014/main" id="{AADDE972-BC7C-4E3E-8F4C-D753926C3E46}"/>
              </a:ext>
            </a:extLst>
          </p:cNvPr>
          <p:cNvSpPr txBox="1">
            <a:spLocks/>
          </p:cNvSpPr>
          <p:nvPr/>
        </p:nvSpPr>
        <p:spPr>
          <a:xfrm>
            <a:off x="7667314" y="2264530"/>
            <a:ext cx="4552764"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Being a member of an interpreting team</a:t>
            </a:r>
          </a:p>
        </p:txBody>
      </p:sp>
      <p:sp>
        <p:nvSpPr>
          <p:cNvPr id="11" name="Content Placeholder 2">
            <a:extLst>
              <a:ext uri="{FF2B5EF4-FFF2-40B4-BE49-F238E27FC236}">
                <a16:creationId xmlns:a16="http://schemas.microsoft.com/office/drawing/2014/main" id="{924C6130-0A93-4911-B45D-29C1EA84030A}"/>
              </a:ext>
            </a:extLst>
          </p:cNvPr>
          <p:cNvSpPr txBox="1">
            <a:spLocks/>
          </p:cNvSpPr>
          <p:nvPr/>
        </p:nvSpPr>
        <p:spPr>
          <a:xfrm>
            <a:off x="7667314" y="3241664"/>
            <a:ext cx="5110993"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Interpreting for attorney-client conversations </a:t>
            </a:r>
          </a:p>
        </p:txBody>
      </p:sp>
      <p:sp>
        <p:nvSpPr>
          <p:cNvPr id="12" name="Content Placeholder 2">
            <a:extLst>
              <a:ext uri="{FF2B5EF4-FFF2-40B4-BE49-F238E27FC236}">
                <a16:creationId xmlns:a16="http://schemas.microsoft.com/office/drawing/2014/main" id="{68A5570A-2D77-4C54-BC36-DD52BA64F222}"/>
              </a:ext>
            </a:extLst>
          </p:cNvPr>
          <p:cNvSpPr txBox="1">
            <a:spLocks/>
          </p:cNvSpPr>
          <p:nvPr/>
        </p:nvSpPr>
        <p:spPr>
          <a:xfrm>
            <a:off x="7667314" y="4218799"/>
            <a:ext cx="4854139" cy="326367"/>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t>Receiving documents for sight translation </a:t>
            </a:r>
          </a:p>
        </p:txBody>
      </p:sp>
      <p:grpSp>
        <p:nvGrpSpPr>
          <p:cNvPr id="13" name="Group 12">
            <a:extLst>
              <a:ext uri="{FF2B5EF4-FFF2-40B4-BE49-F238E27FC236}">
                <a16:creationId xmlns:a16="http://schemas.microsoft.com/office/drawing/2014/main" id="{F49317EC-674B-4E79-9094-575AAE639B23}"/>
              </a:ext>
            </a:extLst>
          </p:cNvPr>
          <p:cNvGrpSpPr/>
          <p:nvPr/>
        </p:nvGrpSpPr>
        <p:grpSpPr>
          <a:xfrm>
            <a:off x="7121876" y="3178836"/>
            <a:ext cx="457200" cy="457200"/>
            <a:chOff x="1971411" y="3855027"/>
            <a:chExt cx="457200" cy="457200"/>
          </a:xfrm>
        </p:grpSpPr>
        <p:sp>
          <p:nvSpPr>
            <p:cNvPr id="14" name="Rectangle 13">
              <a:extLst>
                <a:ext uri="{FF2B5EF4-FFF2-40B4-BE49-F238E27FC236}">
                  <a16:creationId xmlns:a16="http://schemas.microsoft.com/office/drawing/2014/main" id="{C215100E-793B-4043-B6CD-D2AAF2C1DF97}"/>
                </a:ext>
              </a:extLst>
            </p:cNvPr>
            <p:cNvSpPr>
              <a:spLocks noChangeAspect="1"/>
            </p:cNvSpPr>
            <p:nvPr/>
          </p:nvSpPr>
          <p:spPr>
            <a:xfrm>
              <a:off x="1971411" y="3855027"/>
              <a:ext cx="457200" cy="457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Graphic 14" descr="Checkmark">
              <a:extLst>
                <a:ext uri="{FF2B5EF4-FFF2-40B4-BE49-F238E27FC236}">
                  <a16:creationId xmlns:a16="http://schemas.microsoft.com/office/drawing/2014/main" id="{39A807BB-CC4B-458D-94E5-0E2B9B5252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6" name="Group 15">
            <a:extLst>
              <a:ext uri="{FF2B5EF4-FFF2-40B4-BE49-F238E27FC236}">
                <a16:creationId xmlns:a16="http://schemas.microsoft.com/office/drawing/2014/main" id="{8DBD4D85-0DB4-4AD1-9D89-97104B850299}"/>
              </a:ext>
            </a:extLst>
          </p:cNvPr>
          <p:cNvGrpSpPr/>
          <p:nvPr/>
        </p:nvGrpSpPr>
        <p:grpSpPr>
          <a:xfrm>
            <a:off x="7121876" y="2199115"/>
            <a:ext cx="457200" cy="457200"/>
            <a:chOff x="1971411" y="3855027"/>
            <a:chExt cx="457200" cy="457200"/>
          </a:xfrm>
        </p:grpSpPr>
        <p:sp>
          <p:nvSpPr>
            <p:cNvPr id="17" name="Rectangle 16">
              <a:extLst>
                <a:ext uri="{FF2B5EF4-FFF2-40B4-BE49-F238E27FC236}">
                  <a16:creationId xmlns:a16="http://schemas.microsoft.com/office/drawing/2014/main" id="{3D6F2815-3D3A-4E33-AA21-298FB7F3AD90}"/>
                </a:ext>
              </a:extLst>
            </p:cNvPr>
            <p:cNvSpPr>
              <a:spLocks noChangeAspect="1"/>
            </p:cNvSpPr>
            <p:nvPr/>
          </p:nvSpPr>
          <p:spPr>
            <a:xfrm>
              <a:off x="1971411" y="3855027"/>
              <a:ext cx="457200" cy="457200"/>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dirty="0"/>
            </a:p>
          </p:txBody>
        </p:sp>
        <p:pic>
          <p:nvPicPr>
            <p:cNvPr id="18" name="Graphic 17" descr="Checkmark">
              <a:extLst>
                <a:ext uri="{FF2B5EF4-FFF2-40B4-BE49-F238E27FC236}">
                  <a16:creationId xmlns:a16="http://schemas.microsoft.com/office/drawing/2014/main" id="{DC6ADA20-6489-436D-85EB-16A675B74F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grpSp>
        <p:nvGrpSpPr>
          <p:cNvPr id="19" name="Group 18">
            <a:extLst>
              <a:ext uri="{FF2B5EF4-FFF2-40B4-BE49-F238E27FC236}">
                <a16:creationId xmlns:a16="http://schemas.microsoft.com/office/drawing/2014/main" id="{B79FB747-B32A-42DF-8A0E-E51F14746BB6}"/>
              </a:ext>
            </a:extLst>
          </p:cNvPr>
          <p:cNvGrpSpPr/>
          <p:nvPr/>
        </p:nvGrpSpPr>
        <p:grpSpPr>
          <a:xfrm>
            <a:off x="7121876" y="4158557"/>
            <a:ext cx="457200" cy="457200"/>
            <a:chOff x="1971411" y="3855027"/>
            <a:chExt cx="457200" cy="457200"/>
          </a:xfrm>
        </p:grpSpPr>
        <p:sp>
          <p:nvSpPr>
            <p:cNvPr id="20" name="Rectangle 19">
              <a:extLst>
                <a:ext uri="{FF2B5EF4-FFF2-40B4-BE49-F238E27FC236}">
                  <a16:creationId xmlns:a16="http://schemas.microsoft.com/office/drawing/2014/main" id="{EBC7B66D-B659-4E1D-898B-7CB152558C2B}"/>
                </a:ext>
              </a:extLst>
            </p:cNvPr>
            <p:cNvSpPr>
              <a:spLocks noChangeAspect="1"/>
            </p:cNvSpPr>
            <p:nvPr/>
          </p:nvSpPr>
          <p:spPr>
            <a:xfrm>
              <a:off x="1971411" y="3855027"/>
              <a:ext cx="457200" cy="457200"/>
            </a:xfrm>
            <a:prstGeom prst="rect">
              <a:avLst/>
            </a:prstGeom>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pic>
          <p:nvPicPr>
            <p:cNvPr id="21" name="Graphic 20" descr="Checkmark">
              <a:extLst>
                <a:ext uri="{FF2B5EF4-FFF2-40B4-BE49-F238E27FC236}">
                  <a16:creationId xmlns:a16="http://schemas.microsoft.com/office/drawing/2014/main" id="{C98EAE64-B4EE-4E58-94A3-3431B756D1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017973" y="3901589"/>
              <a:ext cx="364075" cy="364075"/>
            </a:xfrm>
            <a:prstGeom prst="rect">
              <a:avLst/>
            </a:prstGeom>
          </p:spPr>
        </p:pic>
      </p:grpSp>
    </p:spTree>
    <p:extLst>
      <p:ext uri="{BB962C8B-B14F-4D97-AF65-F5344CB8AC3E}">
        <p14:creationId xmlns:p14="http://schemas.microsoft.com/office/powerpoint/2010/main" val="201704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34181" y="3532911"/>
            <a:ext cx="8702074" cy="728229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9" name="Hexagon 8">
            <a:extLst>
              <a:ext uri="{FF2B5EF4-FFF2-40B4-BE49-F238E27FC236}">
                <a16:creationId xmlns:a16="http://schemas.microsoft.com/office/drawing/2014/main" id="{502F114C-AAE6-924F-831D-D3AE0577AC97}"/>
              </a:ext>
            </a:extLst>
          </p:cNvPr>
          <p:cNvSpPr/>
          <p:nvPr/>
        </p:nvSpPr>
        <p:spPr>
          <a:xfrm>
            <a:off x="-3458715"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3" name="Content Placeholder 2">
            <a:extLst>
              <a:ext uri="{FF2B5EF4-FFF2-40B4-BE49-F238E27FC236}">
                <a16:creationId xmlns:a16="http://schemas.microsoft.com/office/drawing/2014/main" id="{FA287670-1900-BA42-B7B0-2F029A030070}"/>
              </a:ext>
            </a:extLst>
          </p:cNvPr>
          <p:cNvSpPr>
            <a:spLocks noGrp="1"/>
          </p:cNvSpPr>
          <p:nvPr>
            <p:ph idx="1"/>
          </p:nvPr>
        </p:nvSpPr>
        <p:spPr>
          <a:xfrm>
            <a:off x="3607643" y="1899062"/>
            <a:ext cx="4976324" cy="1094148"/>
          </a:xfrm>
        </p:spPr>
        <p:txBody>
          <a:bodyPr rIns="0">
            <a:noAutofit/>
          </a:bodyPr>
          <a:lstStyle/>
          <a:p>
            <a:pPr algn="ctr"/>
            <a:r>
              <a:rPr lang="en-US" sz="1800" dirty="0">
                <a:solidFill>
                  <a:schemeClr val="accent6">
                    <a:lumMod val="75000"/>
                  </a:schemeClr>
                </a:solidFill>
              </a:rPr>
              <a:t>Video remote interpreters can expect to work as part of a team for longer hearings or trials. Here are the most common team configurations:</a:t>
            </a:r>
          </a:p>
        </p:txBody>
      </p:sp>
      <p:sp>
        <p:nvSpPr>
          <p:cNvPr id="14" name="Title 5">
            <a:extLst>
              <a:ext uri="{FF2B5EF4-FFF2-40B4-BE49-F238E27FC236}">
                <a16:creationId xmlns:a16="http://schemas.microsoft.com/office/drawing/2014/main" id="{D8A2F536-CCC3-BD45-B9F6-894EC9DB4900}"/>
              </a:ext>
            </a:extLst>
          </p:cNvPr>
          <p:cNvSpPr>
            <a:spLocks noGrp="1"/>
          </p:cNvSpPr>
          <p:nvPr>
            <p:ph type="title"/>
          </p:nvPr>
        </p:nvSpPr>
        <p:spPr>
          <a:xfrm>
            <a:off x="2795353" y="744222"/>
            <a:ext cx="6601287" cy="822960"/>
          </a:xfrm>
        </p:spPr>
        <p:txBody>
          <a:bodyPr/>
          <a:lstStyle/>
          <a:p>
            <a:pPr algn="ctr"/>
            <a:r>
              <a:rPr lang="en-US" dirty="0"/>
              <a:t>Interpreting as Part</a:t>
            </a:r>
            <a:br>
              <a:rPr lang="en-US" dirty="0"/>
            </a:br>
            <a:r>
              <a:rPr lang="en-US" dirty="0"/>
              <a:t>of a Team</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grpSp>
        <p:nvGrpSpPr>
          <p:cNvPr id="48" name="Group 47">
            <a:extLst>
              <a:ext uri="{FF2B5EF4-FFF2-40B4-BE49-F238E27FC236}">
                <a16:creationId xmlns:a16="http://schemas.microsoft.com/office/drawing/2014/main" id="{C5F61B76-7031-433A-A240-F4AB528E75C9}"/>
              </a:ext>
            </a:extLst>
          </p:cNvPr>
          <p:cNvGrpSpPr/>
          <p:nvPr/>
        </p:nvGrpSpPr>
        <p:grpSpPr>
          <a:xfrm>
            <a:off x="1045272" y="2622359"/>
            <a:ext cx="1404079" cy="1301088"/>
            <a:chOff x="398034" y="2718117"/>
            <a:chExt cx="1404079" cy="1301088"/>
          </a:xfrm>
        </p:grpSpPr>
        <p:pic>
          <p:nvPicPr>
            <p:cNvPr id="29" name="Graphic 28" descr="Group of men">
              <a:extLst>
                <a:ext uri="{FF2B5EF4-FFF2-40B4-BE49-F238E27FC236}">
                  <a16:creationId xmlns:a16="http://schemas.microsoft.com/office/drawing/2014/main" id="{8FA3C4FA-56E0-46DD-B514-B0780048A43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770" y="3233451"/>
              <a:ext cx="681380" cy="681380"/>
            </a:xfrm>
            <a:prstGeom prst="rect">
              <a:avLst/>
            </a:prstGeom>
          </p:spPr>
        </p:pic>
        <p:grpSp>
          <p:nvGrpSpPr>
            <p:cNvPr id="44" name="Group 43">
              <a:extLst>
                <a:ext uri="{FF2B5EF4-FFF2-40B4-BE49-F238E27FC236}">
                  <a16:creationId xmlns:a16="http://schemas.microsoft.com/office/drawing/2014/main" id="{CBD6E0C8-AF0F-4B64-BE1F-714A3986C794}"/>
                </a:ext>
              </a:extLst>
            </p:cNvPr>
            <p:cNvGrpSpPr/>
            <p:nvPr/>
          </p:nvGrpSpPr>
          <p:grpSpPr>
            <a:xfrm>
              <a:off x="398034" y="2718117"/>
              <a:ext cx="1404079" cy="1301088"/>
              <a:chOff x="340884" y="2561805"/>
              <a:chExt cx="1404079" cy="1301088"/>
            </a:xfrm>
          </p:grpSpPr>
          <p:sp>
            <p:nvSpPr>
              <p:cNvPr id="34" name="Rectangle 33">
                <a:extLst>
                  <a:ext uri="{FF2B5EF4-FFF2-40B4-BE49-F238E27FC236}">
                    <a16:creationId xmlns:a16="http://schemas.microsoft.com/office/drawing/2014/main" id="{CE63B1F9-9F54-4A0F-A84B-EE50B75D3B9D}"/>
                  </a:ext>
                </a:extLst>
              </p:cNvPr>
              <p:cNvSpPr/>
              <p:nvPr/>
            </p:nvSpPr>
            <p:spPr>
              <a:xfrm>
                <a:off x="436867" y="3069414"/>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Connector 34">
                <a:extLst>
                  <a:ext uri="{FF2B5EF4-FFF2-40B4-BE49-F238E27FC236}">
                    <a16:creationId xmlns:a16="http://schemas.microsoft.com/office/drawing/2014/main" id="{8A843EA2-FD49-46EA-A2ED-329E9C2C5CAF}"/>
                  </a:ext>
                </a:extLst>
              </p:cNvPr>
              <p:cNvCxnSpPr>
                <a:cxnSpLocks/>
              </p:cNvCxnSpPr>
              <p:nvPr/>
            </p:nvCxnSpPr>
            <p:spPr>
              <a:xfrm>
                <a:off x="340884" y="3862893"/>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6" name="Arrow: Pentagon 35">
                <a:extLst>
                  <a:ext uri="{FF2B5EF4-FFF2-40B4-BE49-F238E27FC236}">
                    <a16:creationId xmlns:a16="http://schemas.microsoft.com/office/drawing/2014/main" id="{6C6499BE-6B65-42A9-9ADC-E5C7B7D48500}"/>
                  </a:ext>
                </a:extLst>
              </p:cNvPr>
              <p:cNvSpPr/>
              <p:nvPr/>
            </p:nvSpPr>
            <p:spPr>
              <a:xfrm rot="16200000">
                <a:off x="817721" y="2084969"/>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857FC329-66DE-4C39-A671-701A7A4C6393}"/>
                  </a:ext>
                </a:extLst>
              </p:cNvPr>
              <p:cNvSpPr/>
              <p:nvPr/>
            </p:nvSpPr>
            <p:spPr>
              <a:xfrm>
                <a:off x="988122" y="2773781"/>
                <a:ext cx="109728" cy="120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a:extLst>
              <a:ext uri="{FF2B5EF4-FFF2-40B4-BE49-F238E27FC236}">
                <a16:creationId xmlns:a16="http://schemas.microsoft.com/office/drawing/2014/main" id="{11932C64-641F-4F64-8053-B61A887F23A8}"/>
              </a:ext>
            </a:extLst>
          </p:cNvPr>
          <p:cNvSpPr/>
          <p:nvPr/>
        </p:nvSpPr>
        <p:spPr>
          <a:xfrm>
            <a:off x="5337023" y="4813796"/>
            <a:ext cx="1212112" cy="689105"/>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97615505-D3FC-4A13-89F1-2E4A3857323F}"/>
              </a:ext>
            </a:extLst>
          </p:cNvPr>
          <p:cNvCxnSpPr>
            <a:cxnSpLocks/>
          </p:cNvCxnSpPr>
          <p:nvPr/>
        </p:nvCxnSpPr>
        <p:spPr>
          <a:xfrm>
            <a:off x="5241040" y="5607275"/>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4" name="Arrow: Pentagon 23">
            <a:extLst>
              <a:ext uri="{FF2B5EF4-FFF2-40B4-BE49-F238E27FC236}">
                <a16:creationId xmlns:a16="http://schemas.microsoft.com/office/drawing/2014/main" id="{8E1D32B4-2D67-4A0A-86BC-016203EF6D34}"/>
              </a:ext>
            </a:extLst>
          </p:cNvPr>
          <p:cNvSpPr/>
          <p:nvPr/>
        </p:nvSpPr>
        <p:spPr>
          <a:xfrm rot="16200000">
            <a:off x="5717877" y="3829351"/>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4068854-161D-40CD-80EC-77A9426E56B7}"/>
              </a:ext>
            </a:extLst>
          </p:cNvPr>
          <p:cNvSpPr/>
          <p:nvPr/>
        </p:nvSpPr>
        <p:spPr>
          <a:xfrm>
            <a:off x="5888278" y="4518163"/>
            <a:ext cx="109728" cy="1200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descr="Man">
            <a:extLst>
              <a:ext uri="{FF2B5EF4-FFF2-40B4-BE49-F238E27FC236}">
                <a16:creationId xmlns:a16="http://schemas.microsoft.com/office/drawing/2014/main" id="{55F9BA44-6F79-4FF5-B4DE-FF29E41F092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26957" y="4881657"/>
            <a:ext cx="557069" cy="557069"/>
          </a:xfrm>
          <a:prstGeom prst="rect">
            <a:avLst/>
          </a:prstGeom>
        </p:spPr>
      </p:pic>
      <p:pic>
        <p:nvPicPr>
          <p:cNvPr id="45" name="Graphic 44" descr="Man">
            <a:extLst>
              <a:ext uri="{FF2B5EF4-FFF2-40B4-BE49-F238E27FC236}">
                <a16:creationId xmlns:a16="http://schemas.microsoft.com/office/drawing/2014/main" id="{23314BE5-A5B1-430C-9108-4367B79FE6C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907975" y="4881657"/>
            <a:ext cx="557069" cy="557069"/>
          </a:xfrm>
          <a:prstGeom prst="rect">
            <a:avLst/>
          </a:prstGeom>
        </p:spPr>
      </p:pic>
      <p:pic>
        <p:nvPicPr>
          <p:cNvPr id="46" name="Graphic 45" descr="Man">
            <a:extLst>
              <a:ext uri="{FF2B5EF4-FFF2-40B4-BE49-F238E27FC236}">
                <a16:creationId xmlns:a16="http://schemas.microsoft.com/office/drawing/2014/main" id="{A3356E23-55A6-4D10-8E56-95CB2BD6665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98796" y="4881657"/>
            <a:ext cx="557069" cy="557069"/>
          </a:xfrm>
          <a:prstGeom prst="rect">
            <a:avLst/>
          </a:prstGeom>
        </p:spPr>
      </p:pic>
      <p:grpSp>
        <p:nvGrpSpPr>
          <p:cNvPr id="52" name="Group 51">
            <a:extLst>
              <a:ext uri="{FF2B5EF4-FFF2-40B4-BE49-F238E27FC236}">
                <a16:creationId xmlns:a16="http://schemas.microsoft.com/office/drawing/2014/main" id="{20FED31C-6744-46CC-921E-2E8B46A8A642}"/>
              </a:ext>
            </a:extLst>
          </p:cNvPr>
          <p:cNvGrpSpPr/>
          <p:nvPr/>
        </p:nvGrpSpPr>
        <p:grpSpPr>
          <a:xfrm>
            <a:off x="9371021" y="2622359"/>
            <a:ext cx="2226452" cy="1301088"/>
            <a:chOff x="9567513" y="2560429"/>
            <a:chExt cx="2226452" cy="1301088"/>
          </a:xfrm>
        </p:grpSpPr>
        <p:sp>
          <p:nvSpPr>
            <p:cNvPr id="40" name="Rectangle 39">
              <a:extLst>
                <a:ext uri="{FF2B5EF4-FFF2-40B4-BE49-F238E27FC236}">
                  <a16:creationId xmlns:a16="http://schemas.microsoft.com/office/drawing/2014/main" id="{AAB90D81-1120-4B32-A178-A3817D87B7D2}"/>
                </a:ext>
              </a:extLst>
            </p:cNvPr>
            <p:cNvSpPr/>
            <p:nvPr/>
          </p:nvSpPr>
          <p:spPr>
            <a:xfrm>
              <a:off x="10485869" y="3068038"/>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a:extLst>
                <a:ext uri="{FF2B5EF4-FFF2-40B4-BE49-F238E27FC236}">
                  <a16:creationId xmlns:a16="http://schemas.microsoft.com/office/drawing/2014/main" id="{C7D7C267-8FBC-47F5-BCA9-39942B92D779}"/>
                </a:ext>
              </a:extLst>
            </p:cNvPr>
            <p:cNvCxnSpPr>
              <a:cxnSpLocks/>
            </p:cNvCxnSpPr>
            <p:nvPr/>
          </p:nvCxnSpPr>
          <p:spPr>
            <a:xfrm>
              <a:off x="10389886" y="3861517"/>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Arrow: Pentagon 41">
              <a:extLst>
                <a:ext uri="{FF2B5EF4-FFF2-40B4-BE49-F238E27FC236}">
                  <a16:creationId xmlns:a16="http://schemas.microsoft.com/office/drawing/2014/main" id="{A400A53E-8FB6-4578-AE5D-93C6E7A7E94A}"/>
                </a:ext>
              </a:extLst>
            </p:cNvPr>
            <p:cNvSpPr/>
            <p:nvPr/>
          </p:nvSpPr>
          <p:spPr>
            <a:xfrm rot="16200000">
              <a:off x="10866723" y="2083593"/>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76EA141B-5E0D-4172-8B83-FB292366BFFF}"/>
                </a:ext>
              </a:extLst>
            </p:cNvPr>
            <p:cNvSpPr/>
            <p:nvPr/>
          </p:nvSpPr>
          <p:spPr>
            <a:xfrm>
              <a:off x="11037124" y="2772405"/>
              <a:ext cx="109728" cy="1200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Man">
              <a:extLst>
                <a:ext uri="{FF2B5EF4-FFF2-40B4-BE49-F238E27FC236}">
                  <a16:creationId xmlns:a16="http://schemas.microsoft.com/office/drawing/2014/main" id="{BCAB23B7-8C72-43B5-8039-81D0ADD0CBF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3390" y="3153983"/>
              <a:ext cx="557069" cy="557069"/>
            </a:xfrm>
            <a:prstGeom prst="rect">
              <a:avLst/>
            </a:prstGeom>
          </p:spPr>
        </p:pic>
        <p:pic>
          <p:nvPicPr>
            <p:cNvPr id="50" name="Graphic 49" descr="Man">
              <a:extLst>
                <a:ext uri="{FF2B5EF4-FFF2-40B4-BE49-F238E27FC236}">
                  <a16:creationId xmlns:a16="http://schemas.microsoft.com/office/drawing/2014/main" id="{9F47C1C0-4177-4E81-A601-88318472A2C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6692" y="3153983"/>
              <a:ext cx="557069" cy="557069"/>
            </a:xfrm>
            <a:prstGeom prst="rect">
              <a:avLst/>
            </a:prstGeom>
          </p:spPr>
        </p:pic>
        <p:pic>
          <p:nvPicPr>
            <p:cNvPr id="51" name="Graphic 50" descr="Man">
              <a:extLst>
                <a:ext uri="{FF2B5EF4-FFF2-40B4-BE49-F238E27FC236}">
                  <a16:creationId xmlns:a16="http://schemas.microsoft.com/office/drawing/2014/main" id="{CEB6B55E-A5F0-4A24-8872-A904E7FF51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513" y="3153983"/>
              <a:ext cx="557069" cy="557069"/>
            </a:xfrm>
            <a:prstGeom prst="rect">
              <a:avLst/>
            </a:prstGeom>
          </p:spPr>
        </p:pic>
      </p:grpSp>
    </p:spTree>
    <p:extLst>
      <p:ext uri="{BB962C8B-B14F-4D97-AF65-F5344CB8AC3E}">
        <p14:creationId xmlns:p14="http://schemas.microsoft.com/office/powerpoint/2010/main" val="42650271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5" name="Hexagon 4">
            <a:extLst>
              <a:ext uri="{FF2B5EF4-FFF2-40B4-BE49-F238E27FC236}">
                <a16:creationId xmlns:a16="http://schemas.microsoft.com/office/drawing/2014/main" id="{E59C343D-D08A-4F4E-A75D-420A29E100E3}"/>
              </a:ext>
            </a:extLst>
          </p:cNvPr>
          <p:cNvSpPr/>
          <p:nvPr/>
        </p:nvSpPr>
        <p:spPr>
          <a:xfrm>
            <a:off x="1744963" y="-3957209"/>
            <a:ext cx="8702074" cy="7282299"/>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7" name="Hexagon 6">
            <a:extLst>
              <a:ext uri="{FF2B5EF4-FFF2-40B4-BE49-F238E27FC236}">
                <a16:creationId xmlns:a16="http://schemas.microsoft.com/office/drawing/2014/main" id="{1433CFA1-AF6B-AE4A-801F-33C24EA0995B}"/>
              </a:ext>
            </a:extLst>
          </p:cNvPr>
          <p:cNvSpPr/>
          <p:nvPr/>
        </p:nvSpPr>
        <p:spPr>
          <a:xfrm>
            <a:off x="1744963" y="3532910"/>
            <a:ext cx="8702074" cy="7282299"/>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 name="Hexagon 7">
            <a:extLst>
              <a:ext uri="{FF2B5EF4-FFF2-40B4-BE49-F238E27FC236}">
                <a16:creationId xmlns:a16="http://schemas.microsoft.com/office/drawing/2014/main" id="{B6069C67-D61A-2543-BA1F-147B1413036D}"/>
              </a:ext>
            </a:extLst>
          </p:cNvPr>
          <p:cNvSpPr/>
          <p:nvPr/>
        </p:nvSpPr>
        <p:spPr>
          <a:xfrm>
            <a:off x="876921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3641148 h 7282295"/>
              <a:gd name="connsiteX1" fmla="*/ 1820575 w 6881499"/>
              <a:gd name="connsiteY1" fmla="*/ 0 h 7282295"/>
              <a:gd name="connsiteX2" fmla="*/ 6881499 w 6881499"/>
              <a:gd name="connsiteY2" fmla="*/ 0 h 7282295"/>
              <a:gd name="connsiteX3" fmla="*/ 6881499 w 6881499"/>
              <a:gd name="connsiteY3" fmla="*/ 7282295 h 7282295"/>
              <a:gd name="connsiteX4" fmla="*/ 1820575 w 6881499"/>
              <a:gd name="connsiteY4" fmla="*/ 7282295 h 7282295"/>
              <a:gd name="connsiteX5" fmla="*/ 0 w 6881499"/>
              <a:gd name="connsiteY5" fmla="*/ 3641148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3641148"/>
                </a:moveTo>
                <a:lnTo>
                  <a:pt x="1820575" y="0"/>
                </a:lnTo>
                <a:lnTo>
                  <a:pt x="6881499" y="0"/>
                </a:lnTo>
                <a:lnTo>
                  <a:pt x="6881499" y="7282295"/>
                </a:lnTo>
                <a:lnTo>
                  <a:pt x="1820575" y="7282295"/>
                </a:lnTo>
                <a:lnTo>
                  <a:pt x="0" y="3641148"/>
                </a:lnTo>
                <a:close/>
              </a:path>
            </a:pathLst>
          </a:cu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t>  </a:t>
            </a:r>
          </a:p>
        </p:txBody>
      </p:sp>
      <p:sp>
        <p:nvSpPr>
          <p:cNvPr id="48" name="Content Placeholder 2">
            <a:extLst>
              <a:ext uri="{FF2B5EF4-FFF2-40B4-BE49-F238E27FC236}">
                <a16:creationId xmlns:a16="http://schemas.microsoft.com/office/drawing/2014/main" id="{FB12AA2F-CCC5-4F42-B88A-D16EB54019A6}"/>
              </a:ext>
            </a:extLst>
          </p:cNvPr>
          <p:cNvSpPr>
            <a:spLocks noGrp="1"/>
          </p:cNvSpPr>
          <p:nvPr>
            <p:ph idx="1"/>
          </p:nvPr>
        </p:nvSpPr>
        <p:spPr>
          <a:xfrm>
            <a:off x="3607643" y="1899062"/>
            <a:ext cx="4976324" cy="1094148"/>
          </a:xfrm>
        </p:spPr>
        <p:txBody>
          <a:bodyPr rIns="0">
            <a:noAutofit/>
          </a:bodyPr>
          <a:lstStyle/>
          <a:p>
            <a:pPr algn="ctr"/>
            <a:r>
              <a:rPr lang="en-US" sz="1800" dirty="0">
                <a:solidFill>
                  <a:schemeClr val="accent6">
                    <a:lumMod val="75000"/>
                  </a:schemeClr>
                </a:solidFill>
              </a:rPr>
              <a:t>Video remote interpreters can expect to work as part of a team for longer hearings or trials. Here are the most common team configurations:</a:t>
            </a:r>
          </a:p>
        </p:txBody>
      </p:sp>
      <p:sp>
        <p:nvSpPr>
          <p:cNvPr id="9" name="Hexagon 8">
            <a:extLst>
              <a:ext uri="{FF2B5EF4-FFF2-40B4-BE49-F238E27FC236}">
                <a16:creationId xmlns:a16="http://schemas.microsoft.com/office/drawing/2014/main" id="{502F114C-AAE6-924F-831D-D3AE0577AC97}"/>
              </a:ext>
            </a:extLst>
          </p:cNvPr>
          <p:cNvSpPr/>
          <p:nvPr/>
        </p:nvSpPr>
        <p:spPr>
          <a:xfrm>
            <a:off x="-2318087" y="-212147"/>
            <a:ext cx="6881499" cy="7282295"/>
          </a:xfrm>
          <a:custGeom>
            <a:avLst/>
            <a:gdLst>
              <a:gd name="connsiteX0" fmla="*/ 0 w 8702074"/>
              <a:gd name="connsiteY0" fmla="*/ 3641150 h 7282299"/>
              <a:gd name="connsiteX1" fmla="*/ 1820575 w 8702074"/>
              <a:gd name="connsiteY1" fmla="*/ 2 h 7282299"/>
              <a:gd name="connsiteX2" fmla="*/ 6881499 w 8702074"/>
              <a:gd name="connsiteY2" fmla="*/ 2 h 7282299"/>
              <a:gd name="connsiteX3" fmla="*/ 8702074 w 8702074"/>
              <a:gd name="connsiteY3" fmla="*/ 3641150 h 7282299"/>
              <a:gd name="connsiteX4" fmla="*/ 6881499 w 8702074"/>
              <a:gd name="connsiteY4" fmla="*/ 7282297 h 7282299"/>
              <a:gd name="connsiteX5" fmla="*/ 1820575 w 8702074"/>
              <a:gd name="connsiteY5" fmla="*/ 7282297 h 7282299"/>
              <a:gd name="connsiteX6" fmla="*/ 0 w 8702074"/>
              <a:gd name="connsiteY6" fmla="*/ 3641150 h 7282299"/>
              <a:gd name="connsiteX0" fmla="*/ 0 w 6881499"/>
              <a:gd name="connsiteY0" fmla="*/ 7282295 h 7282295"/>
              <a:gd name="connsiteX1" fmla="*/ 0 w 6881499"/>
              <a:gd name="connsiteY1" fmla="*/ 0 h 7282295"/>
              <a:gd name="connsiteX2" fmla="*/ 5060924 w 6881499"/>
              <a:gd name="connsiteY2" fmla="*/ 0 h 7282295"/>
              <a:gd name="connsiteX3" fmla="*/ 6881499 w 6881499"/>
              <a:gd name="connsiteY3" fmla="*/ 3641148 h 7282295"/>
              <a:gd name="connsiteX4" fmla="*/ 5060924 w 6881499"/>
              <a:gd name="connsiteY4" fmla="*/ 7282295 h 7282295"/>
              <a:gd name="connsiteX5" fmla="*/ 0 w 6881499"/>
              <a:gd name="connsiteY5" fmla="*/ 7282295 h 7282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81499" h="7282295">
                <a:moveTo>
                  <a:pt x="0" y="7282295"/>
                </a:moveTo>
                <a:lnTo>
                  <a:pt x="0" y="0"/>
                </a:lnTo>
                <a:lnTo>
                  <a:pt x="5060924" y="0"/>
                </a:lnTo>
                <a:lnTo>
                  <a:pt x="6881499" y="3641148"/>
                </a:lnTo>
                <a:lnTo>
                  <a:pt x="5060924" y="7282295"/>
                </a:lnTo>
                <a:lnTo>
                  <a:pt x="0" y="728229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 name="Rectangle 3">
            <a:extLst>
              <a:ext uri="{FF2B5EF4-FFF2-40B4-BE49-F238E27FC236}">
                <a16:creationId xmlns:a16="http://schemas.microsoft.com/office/drawing/2014/main" id="{7A1F4634-4A7F-EA4F-941E-8FD2F2955DE8}"/>
              </a:ext>
            </a:extLst>
          </p:cNvPr>
          <p:cNvSpPr/>
          <p:nvPr/>
        </p:nvSpPr>
        <p:spPr>
          <a:xfrm>
            <a:off x="-121920" y="-37211"/>
            <a:ext cx="12435840" cy="3474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latin typeface="Arial" panose="020B0604020202020204" pitchFamily="34" charset="0"/>
                <a:cs typeface="Arial" panose="020B0604020202020204" pitchFamily="34" charset="0"/>
              </a:rPr>
              <a:t>NCSC Video Remote Interpreting Resource Center</a:t>
            </a:r>
          </a:p>
        </p:txBody>
      </p:sp>
      <p:sp>
        <p:nvSpPr>
          <p:cNvPr id="17" name="Content Placeholder 2">
            <a:extLst>
              <a:ext uri="{FF2B5EF4-FFF2-40B4-BE49-F238E27FC236}">
                <a16:creationId xmlns:a16="http://schemas.microsoft.com/office/drawing/2014/main" id="{392D675A-1744-BC40-B563-80806A16A5B7}"/>
              </a:ext>
            </a:extLst>
          </p:cNvPr>
          <p:cNvSpPr txBox="1">
            <a:spLocks/>
          </p:cNvSpPr>
          <p:nvPr/>
        </p:nvSpPr>
        <p:spPr>
          <a:xfrm>
            <a:off x="92902" y="3484355"/>
            <a:ext cx="3295713" cy="1269275"/>
          </a:xfrm>
          <a:prstGeom prst="rect">
            <a:avLst/>
          </a:prstGeom>
        </p:spPr>
        <p:txBody>
          <a:bodyPr vert="horz" lIns="91440" tIns="0" rIns="0" bIns="45720" rtlCol="0">
            <a:noAutofit/>
          </a:bodyPr>
          <a:lstStyle>
            <a:lvl1pPr marL="0" indent="0" algn="l" defTabSz="914400" rtl="0" eaLnBrk="1" latinLnBrk="0" hangingPunct="1">
              <a:lnSpc>
                <a:spcPct val="120000"/>
              </a:lnSpc>
              <a:spcBef>
                <a:spcPts val="1000"/>
              </a:spcBef>
              <a:buFont typeface="Arial" panose="020B0604020202020204" pitchFamily="34" charset="0"/>
              <a:buNone/>
              <a:defRPr sz="2800" kern="1200">
                <a:solidFill>
                  <a:schemeClr val="tx1"/>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20000"/>
              </a:lnSpc>
              <a:spcBef>
                <a:spcPts val="5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2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2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00000"/>
              </a:lnSpc>
              <a:spcBef>
                <a:spcPts val="0"/>
              </a:spcBef>
            </a:pPr>
            <a:r>
              <a:rPr lang="en-US" sz="2400" dirty="0">
                <a:solidFill>
                  <a:schemeClr val="bg1"/>
                </a:solidFill>
              </a:rPr>
              <a:t>Team members </a:t>
            </a:r>
          </a:p>
          <a:p>
            <a:pPr algn="ctr">
              <a:lnSpc>
                <a:spcPct val="100000"/>
              </a:lnSpc>
              <a:spcBef>
                <a:spcPts val="0"/>
              </a:spcBef>
            </a:pPr>
            <a:r>
              <a:rPr lang="en-US" sz="2400" dirty="0">
                <a:solidFill>
                  <a:schemeClr val="bg1"/>
                </a:solidFill>
              </a:rPr>
              <a:t>are located in </a:t>
            </a:r>
          </a:p>
          <a:p>
            <a:pPr algn="ctr">
              <a:lnSpc>
                <a:spcPct val="100000"/>
              </a:lnSpc>
              <a:spcBef>
                <a:spcPts val="0"/>
              </a:spcBef>
            </a:pPr>
            <a:r>
              <a:rPr lang="en-US" sz="2400" dirty="0">
                <a:solidFill>
                  <a:schemeClr val="bg1"/>
                </a:solidFill>
              </a:rPr>
              <a:t>the same room</a:t>
            </a:r>
          </a:p>
        </p:txBody>
      </p:sp>
      <p:grpSp>
        <p:nvGrpSpPr>
          <p:cNvPr id="21" name="Group 20">
            <a:extLst>
              <a:ext uri="{FF2B5EF4-FFF2-40B4-BE49-F238E27FC236}">
                <a16:creationId xmlns:a16="http://schemas.microsoft.com/office/drawing/2014/main" id="{B1C93B46-1E54-4DE0-A519-DE1CC158939A}"/>
              </a:ext>
            </a:extLst>
          </p:cNvPr>
          <p:cNvGrpSpPr/>
          <p:nvPr/>
        </p:nvGrpSpPr>
        <p:grpSpPr>
          <a:xfrm>
            <a:off x="1045272" y="1914825"/>
            <a:ext cx="1404079" cy="1301088"/>
            <a:chOff x="398034" y="2718117"/>
            <a:chExt cx="1404079" cy="1301088"/>
          </a:xfrm>
        </p:grpSpPr>
        <p:pic>
          <p:nvPicPr>
            <p:cNvPr id="24" name="Graphic 23" descr="Group of men">
              <a:extLst>
                <a:ext uri="{FF2B5EF4-FFF2-40B4-BE49-F238E27FC236}">
                  <a16:creationId xmlns:a16="http://schemas.microsoft.com/office/drawing/2014/main" id="{B5693D7F-5462-43B3-ACC9-45DC3253529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2770" y="3233451"/>
              <a:ext cx="681380" cy="681380"/>
            </a:xfrm>
            <a:prstGeom prst="rect">
              <a:avLst/>
            </a:prstGeom>
          </p:spPr>
        </p:pic>
        <p:grpSp>
          <p:nvGrpSpPr>
            <p:cNvPr id="25" name="Group 24">
              <a:extLst>
                <a:ext uri="{FF2B5EF4-FFF2-40B4-BE49-F238E27FC236}">
                  <a16:creationId xmlns:a16="http://schemas.microsoft.com/office/drawing/2014/main" id="{334BF066-D032-4D2A-A563-A11D01A021B7}"/>
                </a:ext>
              </a:extLst>
            </p:cNvPr>
            <p:cNvGrpSpPr/>
            <p:nvPr/>
          </p:nvGrpSpPr>
          <p:grpSpPr>
            <a:xfrm>
              <a:off x="398034" y="2718117"/>
              <a:ext cx="1404079" cy="1301088"/>
              <a:chOff x="340884" y="2561805"/>
              <a:chExt cx="1404079" cy="1301088"/>
            </a:xfrm>
          </p:grpSpPr>
          <p:sp>
            <p:nvSpPr>
              <p:cNvPr id="26" name="Rectangle 25">
                <a:extLst>
                  <a:ext uri="{FF2B5EF4-FFF2-40B4-BE49-F238E27FC236}">
                    <a16:creationId xmlns:a16="http://schemas.microsoft.com/office/drawing/2014/main" id="{44B9D624-6E7E-4C80-A7B4-794F39557107}"/>
                  </a:ext>
                </a:extLst>
              </p:cNvPr>
              <p:cNvSpPr/>
              <p:nvPr/>
            </p:nvSpPr>
            <p:spPr>
              <a:xfrm>
                <a:off x="436867" y="3069414"/>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a:extLst>
                  <a:ext uri="{FF2B5EF4-FFF2-40B4-BE49-F238E27FC236}">
                    <a16:creationId xmlns:a16="http://schemas.microsoft.com/office/drawing/2014/main" id="{112EBCCB-7160-4B24-BEA2-157C49C610EF}"/>
                  </a:ext>
                </a:extLst>
              </p:cNvPr>
              <p:cNvCxnSpPr>
                <a:cxnSpLocks/>
              </p:cNvCxnSpPr>
              <p:nvPr/>
            </p:nvCxnSpPr>
            <p:spPr>
              <a:xfrm>
                <a:off x="340884" y="3862893"/>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Arrow: Pentagon 27">
                <a:extLst>
                  <a:ext uri="{FF2B5EF4-FFF2-40B4-BE49-F238E27FC236}">
                    <a16:creationId xmlns:a16="http://schemas.microsoft.com/office/drawing/2014/main" id="{CD8505CB-FB8C-4CCB-830D-80F1742653EA}"/>
                  </a:ext>
                </a:extLst>
              </p:cNvPr>
              <p:cNvSpPr/>
              <p:nvPr/>
            </p:nvSpPr>
            <p:spPr>
              <a:xfrm rot="16200000">
                <a:off x="817721" y="2084969"/>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E59E69DA-CAA1-42D9-A11F-DE9A457A5C26}"/>
                  </a:ext>
                </a:extLst>
              </p:cNvPr>
              <p:cNvSpPr/>
              <p:nvPr/>
            </p:nvSpPr>
            <p:spPr>
              <a:xfrm>
                <a:off x="988122" y="2773781"/>
                <a:ext cx="109728" cy="12002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0" name="Group 29">
            <a:extLst>
              <a:ext uri="{FF2B5EF4-FFF2-40B4-BE49-F238E27FC236}">
                <a16:creationId xmlns:a16="http://schemas.microsoft.com/office/drawing/2014/main" id="{88F4B824-5A83-4EF6-8045-22A7F623B579}"/>
              </a:ext>
            </a:extLst>
          </p:cNvPr>
          <p:cNvGrpSpPr/>
          <p:nvPr/>
        </p:nvGrpSpPr>
        <p:grpSpPr>
          <a:xfrm>
            <a:off x="4726957" y="4306186"/>
            <a:ext cx="2738087" cy="1301088"/>
            <a:chOff x="4879815" y="4306186"/>
            <a:chExt cx="2738087" cy="1301088"/>
          </a:xfrm>
        </p:grpSpPr>
        <p:grpSp>
          <p:nvGrpSpPr>
            <p:cNvPr id="31" name="Group 30">
              <a:extLst>
                <a:ext uri="{FF2B5EF4-FFF2-40B4-BE49-F238E27FC236}">
                  <a16:creationId xmlns:a16="http://schemas.microsoft.com/office/drawing/2014/main" id="{DAA5CB15-03E6-4DB1-9759-DCE684B7B901}"/>
                </a:ext>
              </a:extLst>
            </p:cNvPr>
            <p:cNvGrpSpPr/>
            <p:nvPr/>
          </p:nvGrpSpPr>
          <p:grpSpPr>
            <a:xfrm>
              <a:off x="5393898" y="4306186"/>
              <a:ext cx="1404079" cy="1301088"/>
              <a:chOff x="5393898" y="4298623"/>
              <a:chExt cx="1404079" cy="1189435"/>
            </a:xfrm>
          </p:grpSpPr>
          <p:sp>
            <p:nvSpPr>
              <p:cNvPr id="36" name="Rectangle 35">
                <a:extLst>
                  <a:ext uri="{FF2B5EF4-FFF2-40B4-BE49-F238E27FC236}">
                    <a16:creationId xmlns:a16="http://schemas.microsoft.com/office/drawing/2014/main" id="{7AA9755B-7859-420D-920F-A592B8F7A957}"/>
                  </a:ext>
                </a:extLst>
              </p:cNvPr>
              <p:cNvSpPr/>
              <p:nvPr/>
            </p:nvSpPr>
            <p:spPr>
              <a:xfrm>
                <a:off x="5489881" y="4764486"/>
                <a:ext cx="1212112" cy="629969"/>
              </a:xfrm>
              <a:prstGeom prst="rect">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0C6B4F0-8F8A-4493-BC34-7031A62F43C0}"/>
                  </a:ext>
                </a:extLst>
              </p:cNvPr>
              <p:cNvCxnSpPr>
                <a:cxnSpLocks/>
              </p:cNvCxnSpPr>
              <p:nvPr/>
            </p:nvCxnSpPr>
            <p:spPr>
              <a:xfrm>
                <a:off x="5393898" y="5488058"/>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Arrow: Pentagon 37">
                <a:extLst>
                  <a:ext uri="{FF2B5EF4-FFF2-40B4-BE49-F238E27FC236}">
                    <a16:creationId xmlns:a16="http://schemas.microsoft.com/office/drawing/2014/main" id="{695F00DC-5FD0-4211-955F-57698E350916}"/>
                  </a:ext>
                </a:extLst>
              </p:cNvPr>
              <p:cNvSpPr/>
              <p:nvPr/>
            </p:nvSpPr>
            <p:spPr>
              <a:xfrm rot="16200000">
                <a:off x="5890061" y="3802461"/>
                <a:ext cx="411754"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37F9221-2893-444E-9DB4-F47379F0FB9A}"/>
                  </a:ext>
                </a:extLst>
              </p:cNvPr>
              <p:cNvSpPr/>
              <p:nvPr/>
            </p:nvSpPr>
            <p:spPr>
              <a:xfrm>
                <a:off x="6041136" y="4492408"/>
                <a:ext cx="109728" cy="10972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2" name="Graphic 31" descr="Man">
              <a:extLst>
                <a:ext uri="{FF2B5EF4-FFF2-40B4-BE49-F238E27FC236}">
                  <a16:creationId xmlns:a16="http://schemas.microsoft.com/office/drawing/2014/main" id="{C4F4F927-CDC2-47B0-B507-F8CA99069EC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879815" y="4881657"/>
              <a:ext cx="557069" cy="557069"/>
            </a:xfrm>
            <a:prstGeom prst="rect">
              <a:avLst/>
            </a:prstGeom>
          </p:spPr>
        </p:pic>
        <p:pic>
          <p:nvPicPr>
            <p:cNvPr id="33" name="Graphic 32" descr="Man">
              <a:extLst>
                <a:ext uri="{FF2B5EF4-FFF2-40B4-BE49-F238E27FC236}">
                  <a16:creationId xmlns:a16="http://schemas.microsoft.com/office/drawing/2014/main" id="{246FCCA6-B09C-4CB2-BDC6-C9CB5741EDA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60833" y="4881657"/>
              <a:ext cx="557069" cy="557069"/>
            </a:xfrm>
            <a:prstGeom prst="rect">
              <a:avLst/>
            </a:prstGeom>
          </p:spPr>
        </p:pic>
        <p:pic>
          <p:nvPicPr>
            <p:cNvPr id="34" name="Graphic 33" descr="Man">
              <a:extLst>
                <a:ext uri="{FF2B5EF4-FFF2-40B4-BE49-F238E27FC236}">
                  <a16:creationId xmlns:a16="http://schemas.microsoft.com/office/drawing/2014/main" id="{CCDCCEDA-E93B-4D14-B42C-4606A9527C1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51654" y="4881657"/>
              <a:ext cx="557069" cy="557069"/>
            </a:xfrm>
            <a:prstGeom prst="rect">
              <a:avLst/>
            </a:prstGeom>
          </p:spPr>
        </p:pic>
      </p:grpSp>
      <p:grpSp>
        <p:nvGrpSpPr>
          <p:cNvPr id="40" name="Group 39">
            <a:extLst>
              <a:ext uri="{FF2B5EF4-FFF2-40B4-BE49-F238E27FC236}">
                <a16:creationId xmlns:a16="http://schemas.microsoft.com/office/drawing/2014/main" id="{1D0913CE-2C70-45A7-8DD2-E6BE66E362A7}"/>
              </a:ext>
            </a:extLst>
          </p:cNvPr>
          <p:cNvGrpSpPr/>
          <p:nvPr/>
        </p:nvGrpSpPr>
        <p:grpSpPr>
          <a:xfrm>
            <a:off x="9371021" y="2622359"/>
            <a:ext cx="2226452" cy="1301088"/>
            <a:chOff x="9567513" y="2560429"/>
            <a:chExt cx="2226452" cy="1301088"/>
          </a:xfrm>
        </p:grpSpPr>
        <p:sp>
          <p:nvSpPr>
            <p:cNvPr id="41" name="Rectangle 40">
              <a:extLst>
                <a:ext uri="{FF2B5EF4-FFF2-40B4-BE49-F238E27FC236}">
                  <a16:creationId xmlns:a16="http://schemas.microsoft.com/office/drawing/2014/main" id="{7C5FF8D4-2865-45DE-B1FD-38FDE34C7499}"/>
                </a:ext>
              </a:extLst>
            </p:cNvPr>
            <p:cNvSpPr/>
            <p:nvPr/>
          </p:nvSpPr>
          <p:spPr>
            <a:xfrm>
              <a:off x="10485869" y="3068038"/>
              <a:ext cx="1212112" cy="689105"/>
            </a:xfrm>
            <a:prstGeom prst="rect">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a:extLst>
                <a:ext uri="{FF2B5EF4-FFF2-40B4-BE49-F238E27FC236}">
                  <a16:creationId xmlns:a16="http://schemas.microsoft.com/office/drawing/2014/main" id="{02191C38-6C6C-4A9D-AA8F-572E1F03C953}"/>
                </a:ext>
              </a:extLst>
            </p:cNvPr>
            <p:cNvCxnSpPr>
              <a:cxnSpLocks/>
            </p:cNvCxnSpPr>
            <p:nvPr/>
          </p:nvCxnSpPr>
          <p:spPr>
            <a:xfrm>
              <a:off x="10389886" y="3861517"/>
              <a:ext cx="1404079"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Arrow: Pentagon 42">
              <a:extLst>
                <a:ext uri="{FF2B5EF4-FFF2-40B4-BE49-F238E27FC236}">
                  <a16:creationId xmlns:a16="http://schemas.microsoft.com/office/drawing/2014/main" id="{E05E41AF-C6C9-4D56-99E9-5D50A6B75C2B}"/>
                </a:ext>
              </a:extLst>
            </p:cNvPr>
            <p:cNvSpPr/>
            <p:nvPr/>
          </p:nvSpPr>
          <p:spPr>
            <a:xfrm rot="16200000">
              <a:off x="10866723" y="2083593"/>
              <a:ext cx="450406" cy="1404077"/>
            </a:xfrm>
            <a:prstGeom prst="homePlate">
              <a:avLst>
                <a:gd name="adj" fmla="val 791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976FBC7-B52D-43E5-B34E-E47F08B3E82A}"/>
                </a:ext>
              </a:extLst>
            </p:cNvPr>
            <p:cNvSpPr/>
            <p:nvPr/>
          </p:nvSpPr>
          <p:spPr>
            <a:xfrm>
              <a:off x="11037124" y="2772405"/>
              <a:ext cx="109728" cy="12002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5" name="Graphic 44" descr="Man">
              <a:extLst>
                <a:ext uri="{FF2B5EF4-FFF2-40B4-BE49-F238E27FC236}">
                  <a16:creationId xmlns:a16="http://schemas.microsoft.com/office/drawing/2014/main" id="{5F8E4BAB-2523-4D16-B4D1-9BC5B307AFE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813390" y="3153983"/>
              <a:ext cx="557069" cy="557069"/>
            </a:xfrm>
            <a:prstGeom prst="rect">
              <a:avLst/>
            </a:prstGeom>
          </p:spPr>
        </p:pic>
        <p:pic>
          <p:nvPicPr>
            <p:cNvPr id="46" name="Graphic 45" descr="Man">
              <a:extLst>
                <a:ext uri="{FF2B5EF4-FFF2-40B4-BE49-F238E27FC236}">
                  <a16:creationId xmlns:a16="http://schemas.microsoft.com/office/drawing/2014/main" id="{E1D719DC-105C-4747-9CF4-DDE1BD43D4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76692" y="3153983"/>
              <a:ext cx="557069" cy="557069"/>
            </a:xfrm>
            <a:prstGeom prst="rect">
              <a:avLst/>
            </a:prstGeom>
          </p:spPr>
        </p:pic>
        <p:pic>
          <p:nvPicPr>
            <p:cNvPr id="47" name="Graphic 46" descr="Man">
              <a:extLst>
                <a:ext uri="{FF2B5EF4-FFF2-40B4-BE49-F238E27FC236}">
                  <a16:creationId xmlns:a16="http://schemas.microsoft.com/office/drawing/2014/main" id="{CF0461D5-6D31-42C3-9D93-4A0BB060AE4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67513" y="3153983"/>
              <a:ext cx="557069" cy="557069"/>
            </a:xfrm>
            <a:prstGeom prst="rect">
              <a:avLst/>
            </a:prstGeom>
          </p:spPr>
        </p:pic>
      </p:grpSp>
      <p:sp>
        <p:nvSpPr>
          <p:cNvPr id="49" name="Title 5">
            <a:extLst>
              <a:ext uri="{FF2B5EF4-FFF2-40B4-BE49-F238E27FC236}">
                <a16:creationId xmlns:a16="http://schemas.microsoft.com/office/drawing/2014/main" id="{6DA09EDF-BF7C-4444-9DCE-97863C752CCE}"/>
              </a:ext>
            </a:extLst>
          </p:cNvPr>
          <p:cNvSpPr>
            <a:spLocks noGrp="1"/>
          </p:cNvSpPr>
          <p:nvPr>
            <p:ph type="title"/>
          </p:nvPr>
        </p:nvSpPr>
        <p:spPr>
          <a:xfrm>
            <a:off x="2795353" y="744222"/>
            <a:ext cx="6601287" cy="822960"/>
          </a:xfrm>
        </p:spPr>
        <p:txBody>
          <a:bodyPr/>
          <a:lstStyle/>
          <a:p>
            <a:pPr algn="ctr"/>
            <a:r>
              <a:rPr lang="en-US" dirty="0"/>
              <a:t>Interpreting as Part</a:t>
            </a:r>
            <a:br>
              <a:rPr lang="en-US" dirty="0"/>
            </a:br>
            <a:r>
              <a:rPr lang="en-US" dirty="0"/>
              <a:t>of a Team</a:t>
            </a:r>
          </a:p>
        </p:txBody>
      </p:sp>
    </p:spTree>
    <p:extLst>
      <p:ext uri="{BB962C8B-B14F-4D97-AF65-F5344CB8AC3E}">
        <p14:creationId xmlns:p14="http://schemas.microsoft.com/office/powerpoint/2010/main" val="3191556287"/>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404040"/>
      </a:dk2>
      <a:lt2>
        <a:srgbClr val="E7E6E6"/>
      </a:lt2>
      <a:accent1>
        <a:srgbClr val="6E273D"/>
      </a:accent1>
      <a:accent2>
        <a:srgbClr val="BC4F27"/>
      </a:accent2>
      <a:accent3>
        <a:srgbClr val="D79C4D"/>
      </a:accent3>
      <a:accent4>
        <a:srgbClr val="699142"/>
      </a:accent4>
      <a:accent5>
        <a:srgbClr val="156570"/>
      </a:accent5>
      <a:accent6>
        <a:srgbClr val="253E69"/>
      </a:accent6>
      <a:hlink>
        <a:srgbClr val="156570"/>
      </a:hlink>
      <a:folHlink>
        <a:srgbClr val="6E27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903</TotalTime>
  <Words>2086</Words>
  <Application>Microsoft Office PowerPoint</Application>
  <PresentationFormat>Widescreen</PresentationFormat>
  <Paragraphs>214</Paragraphs>
  <Slides>26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Georgia</vt:lpstr>
      <vt:lpstr>Office Theme</vt:lpstr>
      <vt:lpstr> </vt:lpstr>
      <vt:lpstr>Introduction</vt:lpstr>
      <vt:lpstr>Overview</vt:lpstr>
      <vt:lpstr>Overview</vt:lpstr>
      <vt:lpstr>Overview</vt:lpstr>
      <vt:lpstr>Overview</vt:lpstr>
      <vt:lpstr>Overview</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as Part of a Team</vt:lpstr>
      <vt:lpstr>Interpreting for  Attorney-Client  Conversations</vt:lpstr>
      <vt:lpstr>Receiving and Interpreting Exhibits and Other Information</vt:lpstr>
      <vt:lpstr>Practice (1 of 2)</vt:lpstr>
      <vt:lpstr>Practice (1 of 2)</vt:lpstr>
      <vt:lpstr>Practice (2 of 2)</vt:lpstr>
      <vt:lpstr>Practice (2 of 2)</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Jared White</dc:creator>
  <cp:lastModifiedBy>Shelly Boyce</cp:lastModifiedBy>
  <cp:revision>71</cp:revision>
  <dcterms:created xsi:type="dcterms:W3CDTF">2019-11-18T18:29:30Z</dcterms:created>
  <dcterms:modified xsi:type="dcterms:W3CDTF">2019-12-03T16:50:49Z</dcterms:modified>
</cp:coreProperties>
</file>